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 id="2147483665" r:id="rId3"/>
  </p:sldMasterIdLst>
  <p:notesMasterIdLst>
    <p:notesMasterId r:id="rId51"/>
  </p:notesMasterIdLst>
  <p:sldIdLst>
    <p:sldId id="472" r:id="rId4"/>
    <p:sldId id="476" r:id="rId5"/>
    <p:sldId id="461" r:id="rId6"/>
    <p:sldId id="413" r:id="rId7"/>
    <p:sldId id="414" r:id="rId8"/>
    <p:sldId id="462" r:id="rId9"/>
    <p:sldId id="415" r:id="rId10"/>
    <p:sldId id="347" r:id="rId11"/>
    <p:sldId id="348" r:id="rId12"/>
    <p:sldId id="349" r:id="rId13"/>
    <p:sldId id="350" r:id="rId14"/>
    <p:sldId id="463" r:id="rId15"/>
    <p:sldId id="353" r:id="rId16"/>
    <p:sldId id="452" r:id="rId17"/>
    <p:sldId id="455" r:id="rId18"/>
    <p:sldId id="465" r:id="rId19"/>
    <p:sldId id="460" r:id="rId20"/>
    <p:sldId id="458" r:id="rId21"/>
    <p:sldId id="456" r:id="rId22"/>
    <p:sldId id="457" r:id="rId23"/>
    <p:sldId id="466" r:id="rId24"/>
    <p:sldId id="467" r:id="rId25"/>
    <p:sldId id="468" r:id="rId26"/>
    <p:sldId id="469" r:id="rId27"/>
    <p:sldId id="364" r:id="rId28"/>
    <p:sldId id="377" r:id="rId29"/>
    <p:sldId id="375" r:id="rId30"/>
    <p:sldId id="369" r:id="rId31"/>
    <p:sldId id="365" r:id="rId32"/>
    <p:sldId id="367" r:id="rId33"/>
    <p:sldId id="373" r:id="rId34"/>
    <p:sldId id="416" r:id="rId35"/>
    <p:sldId id="425" r:id="rId36"/>
    <p:sldId id="387" r:id="rId37"/>
    <p:sldId id="426" r:id="rId38"/>
    <p:sldId id="474" r:id="rId39"/>
    <p:sldId id="393" r:id="rId40"/>
    <p:sldId id="427" r:id="rId41"/>
    <p:sldId id="380" r:id="rId42"/>
    <p:sldId id="395" r:id="rId43"/>
    <p:sldId id="419" r:id="rId44"/>
    <p:sldId id="471" r:id="rId45"/>
    <p:sldId id="451" r:id="rId46"/>
    <p:sldId id="397" r:id="rId47"/>
    <p:sldId id="470" r:id="rId48"/>
    <p:sldId id="477" r:id="rId49"/>
    <p:sldId id="478" r:id="rId50"/>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080"/>
    <a:srgbClr val="8FD93B"/>
    <a:srgbClr val="008000"/>
    <a:srgbClr val="996600"/>
    <a:srgbClr val="81BE41"/>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47" autoAdjust="0"/>
    <p:restoredTop sz="77957" autoAdjust="0"/>
  </p:normalViewPr>
  <p:slideViewPr>
    <p:cSldViewPr snapToGrid="0" snapToObjects="1" showGuides="1">
      <p:cViewPr>
        <p:scale>
          <a:sx n="62" d="100"/>
          <a:sy n="62" d="100"/>
        </p:scale>
        <p:origin x="-80" y="-80"/>
      </p:cViewPr>
      <p:guideLst>
        <p:guide orient="horz" pos="440"/>
        <p:guide pos="2864"/>
      </p:guideLst>
    </p:cSldViewPr>
  </p:slideViewPr>
  <p:outlineViewPr>
    <p:cViewPr>
      <p:scale>
        <a:sx n="33" d="100"/>
        <a:sy n="33" d="100"/>
      </p:scale>
      <p:origin x="38" y="2909"/>
    </p:cViewPr>
  </p:outlineViewPr>
  <p:notesTextViewPr>
    <p:cViewPr>
      <p:scale>
        <a:sx n="100" d="100"/>
        <a:sy n="100" d="100"/>
      </p:scale>
      <p:origin x="0" y="0"/>
    </p:cViewPr>
  </p:notesTextViewPr>
  <p:sorterViewPr>
    <p:cViewPr>
      <p:scale>
        <a:sx n="89" d="100"/>
        <a:sy n="89" d="100"/>
      </p:scale>
      <p:origin x="0" y="2256"/>
    </p:cViewPr>
  </p:sorterViewPr>
  <p:notesViewPr>
    <p:cSldViewPr snapToGrid="0" snapToObjects="1">
      <p:cViewPr varScale="1">
        <p:scale>
          <a:sx n="54" d="100"/>
          <a:sy n="54" d="100"/>
        </p:scale>
        <p:origin x="-1373" y="-8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80826" y="514350"/>
            <a:ext cx="2276988" cy="180248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2602523"/>
            <a:ext cx="7315200" cy="37411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232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7838" y="514350"/>
            <a:ext cx="2403475" cy="1801813"/>
          </a:xfrm>
        </p:spPr>
      </p:sp>
      <p:sp>
        <p:nvSpPr>
          <p:cNvPr id="3" name="Notes Placeholder 2"/>
          <p:cNvSpPr>
            <a:spLocks noGrp="1"/>
          </p:cNvSpPr>
          <p:nvPr>
            <p:ph type="body" idx="1"/>
          </p:nvPr>
        </p:nvSpPr>
        <p:spPr/>
        <p:txBody>
          <a:bodyPr>
            <a:normAutofit/>
          </a:bodyPr>
          <a:lstStyle/>
          <a:p>
            <a:r>
              <a:rPr lang="en-US" sz="1300" dirty="0" smtClean="0"/>
              <a:t>Welcome to this Green Infrastructure Maintenance Training. This presentation is one of several in the training series. </a:t>
            </a:r>
          </a:p>
          <a:p>
            <a:r>
              <a:rPr lang="en-US" sz="1300" dirty="0" smtClean="0"/>
              <a:t>You can view the entire series sequentially or each module independently.  </a:t>
            </a:r>
          </a:p>
          <a:p>
            <a:endParaRPr lang="en-US" sz="1300" dirty="0" smtClean="0"/>
          </a:p>
        </p:txBody>
      </p:sp>
      <p:sp>
        <p:nvSpPr>
          <p:cNvPr id="4" name="Slide Number Placeholder 3"/>
          <p:cNvSpPr>
            <a:spLocks noGrp="1"/>
          </p:cNvSpPr>
          <p:nvPr>
            <p:ph type="sldNum" sz="quarter" idx="10"/>
          </p:nvPr>
        </p:nvSpPr>
        <p:spPr>
          <a:xfrm>
            <a:off x="5179484" y="6513910"/>
            <a:ext cx="3962400" cy="342900"/>
          </a:xfrm>
          <a:prstGeom prst="rect">
            <a:avLst/>
          </a:prstGeom>
        </p:spPr>
        <p:txBody>
          <a:bodyPr lIns="91432" tIns="45716" rIns="91432" bIns="45716"/>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These plants are</a:t>
            </a:r>
            <a:r>
              <a:rPr lang="en-US" baseline="0" dirty="0" smtClean="0"/>
              <a:t> usually taller than the ponding depth of the planting bed.   Thus they will not become completely submerged during an extended rain event.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The plants</a:t>
            </a:r>
            <a:r>
              <a:rPr lang="en-US" baseline="0" dirty="0" smtClean="0"/>
              <a:t> typically have deep roots that keep the soils loose to help direct the stormwater into the ground, deep into the soil.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Annual plants, unlike perennials, die back at the end of each growing season and don’t come</a:t>
            </a:r>
            <a:r>
              <a:rPr lang="en-US" baseline="0" dirty="0" smtClean="0"/>
              <a:t> back from the same root system in the spring. Annuals may drop seeds at the end of the growing season, which may grow into a new plant in the spring. Annuals typically do not have the same deep root systems as perennials, since these plants only have one season to fully develop. </a:t>
            </a:r>
          </a:p>
          <a:p>
            <a:endParaRPr lang="en-US" baseline="0" dirty="0" smtClean="0"/>
          </a:p>
          <a:p>
            <a:r>
              <a:rPr lang="en-US" baseline="0" dirty="0" smtClean="0"/>
              <a:t>When dealing with weeds, it’s important to know which are annuals and which are perennials, since this can have an impact on how you manage them.</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Weeds can generally be grouped into two categories:</a:t>
            </a:r>
            <a:r>
              <a:rPr lang="en-US" baseline="0" dirty="0" smtClean="0"/>
              <a:t> those that are unwanted for aesthetic reasons, and those that are unwanted because they are invasive and harmful to the environment.</a:t>
            </a:r>
          </a:p>
          <a:p>
            <a:endParaRPr lang="en-US" baseline="0" dirty="0" smtClean="0"/>
          </a:p>
          <a:p>
            <a:r>
              <a:rPr lang="en-US" baseline="0" dirty="0" smtClean="0"/>
              <a:t>Invasive weeds are plants that are not native to their local ecosystem. They are prolific reproducers, have fewer predators or are less sensitive to local weather stress, and so can completely take over an area, shading out and killing the other plants nearby. This creates poor habitat and reduces species diversity.</a:t>
            </a:r>
            <a:endParaRPr lang="en-US" dirty="0" smtClean="0"/>
          </a:p>
          <a:p>
            <a:endParaRPr lang="en-US" dirty="0" smtClean="0"/>
          </a:p>
          <a:p>
            <a:r>
              <a:rPr lang="en-US" dirty="0" smtClean="0"/>
              <a:t>When maintaining</a:t>
            </a:r>
            <a:r>
              <a:rPr lang="en-US" baseline="0" dirty="0" smtClean="0"/>
              <a:t> a green infrastructure system, it’s important to monitor any new plants that were not originally planted. If invasive plants are found, they need to be removed immediately to prevent them from spreading within the garden or into the surrounding landscape and natural areas.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also many plants that are considered weeds that are not invasive. These may just be plants with an untidy or unappealing growth pattern, or plants that are too tall or too short for their setting. Some native plants that are not necessarily harmful from an ecological perspective may be very aggressive growers that could still crowd out a landscaped area if they’re not controlled.</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There are a number of different methods</a:t>
            </a:r>
            <a:r>
              <a:rPr lang="en-US" baseline="0" dirty="0" smtClean="0"/>
              <a:t> to</a:t>
            </a:r>
            <a:r>
              <a:rPr lang="en-US" dirty="0" smtClean="0"/>
              <a:t> remove weeds, including hand weeding</a:t>
            </a:r>
            <a:r>
              <a:rPr lang="en-US" baseline="0" dirty="0" smtClean="0"/>
              <a:t> or</a:t>
            </a:r>
            <a:r>
              <a:rPr lang="en-US" dirty="0" smtClean="0"/>
              <a:t> applying herbicide. It’s important to understand the biology of each plant you want to remove in order to choose</a:t>
            </a:r>
            <a:r>
              <a:rPr lang="en-US" baseline="0" dirty="0" smtClean="0"/>
              <a:t> the best weed removal technique.  If the wrong method is used, it could actually cause the weed to increase in number rather than decrease.</a:t>
            </a:r>
          </a:p>
          <a:p>
            <a:endParaRPr lang="en-US" baseline="0" dirty="0" smtClean="0"/>
          </a:p>
          <a:p>
            <a:r>
              <a:rPr lang="en-US" baseline="0" dirty="0" smtClean="0"/>
              <a:t>If in doubt about a plant or it’s treatment, notify a supervisor or someone familiar with the species and its removal.</a:t>
            </a:r>
          </a:p>
          <a:p>
            <a:endParaRPr lang="en-US" baseline="0" dirty="0" smtClean="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Hand pulling is a good idea for areas where the weed</a:t>
            </a:r>
            <a:r>
              <a:rPr lang="en-US" baseline="0" dirty="0" smtClean="0"/>
              <a:t> infestation isn’t too severe, and the plant is large enough to be firmly grasped in your hand but small enough that it’s possible to remove the roots without a shovel. It’s important to make sure that you remove the whole plant, including all the roots, to make sure it doesn’t grow right back. The easiest time to do this is when the soil is damp, shortly after a rain.</a:t>
            </a:r>
          </a:p>
          <a:p>
            <a:r>
              <a:rPr lang="en-US" baseline="0" dirty="0" smtClean="0"/>
              <a:t>Some invasive plants are actually invigorated if the tiniest piece of root remains, so be sure you know what plant you are pulling.</a:t>
            </a:r>
          </a:p>
          <a:p>
            <a:endParaRPr lang="en-US" baseline="0" dirty="0" smtClean="0"/>
          </a:p>
          <a:p>
            <a:r>
              <a:rPr lang="en-US" baseline="0" dirty="0" smtClean="0"/>
              <a:t>It is also important to pull the plant before its seeds are mature and ready to drop, since the seeds could be spread by the motion of pulling.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There are different kinds of digging tools like this serrated trowel</a:t>
            </a:r>
            <a:r>
              <a:rPr lang="en-US" baseline="0" dirty="0" smtClean="0"/>
              <a:t>  or soil knife that can help remove the plant by the root.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A pick mattock can be helpful for digging up larger weeds,</a:t>
            </a:r>
            <a:r>
              <a:rPr lang="en-US" baseline="0" dirty="0" smtClean="0"/>
              <a:t> or for loosening soil so that weeds can be pulled by hand.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For very large weeds, especially weed trees, you may need a shovel to fully remove the root system.</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sz="1200" dirty="0" smtClean="0"/>
              <a:t>The plants used in Green Infrastructure are carefully chosen to keep the system</a:t>
            </a:r>
            <a:r>
              <a:rPr lang="en-US" sz="1200" baseline="0" dirty="0" smtClean="0"/>
              <a:t> working properly.  In this session you will learn:</a:t>
            </a:r>
          </a:p>
          <a:p>
            <a:endParaRPr lang="en-US" sz="1200" dirty="0" smtClean="0"/>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Why it’s important to control invasive weeds in green </a:t>
            </a:r>
            <a:r>
              <a:rPr lang="en-US" sz="1200" baseline="0" dirty="0" err="1" smtClean="0"/>
              <a:t>stormwater</a:t>
            </a:r>
            <a:r>
              <a:rPr lang="en-US" sz="1200" baseline="0" dirty="0" smtClean="0"/>
              <a:t> infrastructure practices;</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Characteristics of invasive weeds;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How to identify common invasive weeds; and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Best practices for invasive weed removal. </a:t>
            </a:r>
          </a:p>
          <a:p>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For the largest weeds, such as shrubs or small trees, there is a useful tool call</a:t>
            </a:r>
            <a:r>
              <a:rPr lang="en-US" baseline="0" dirty="0" smtClean="0"/>
              <a:t>ed a weed wrench, which works as a lever to grab these plants at the base and lift them out of the ground, roots and all.</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There are a number of different</a:t>
            </a:r>
            <a:r>
              <a:rPr lang="en-US" baseline="0" dirty="0" smtClean="0"/>
              <a:t> methods for controlling large or widespread weeds mechanically. String trimming or the use of a brush saw can allow you to cut the weed back to a manageable size prior to digging it out or treating it with herbicide.</a:t>
            </a:r>
          </a:p>
          <a:p>
            <a:endParaRPr lang="en-US" baseline="0" dirty="0" smtClean="0"/>
          </a:p>
          <a:p>
            <a:r>
              <a:rPr lang="en-US" baseline="0" dirty="0" smtClean="0"/>
              <a:t>Or, in some cases it may be possible to remove weeds simply by tilling the soil and replanting with a hardy native plant.</a:t>
            </a:r>
          </a:p>
          <a:p>
            <a:endParaRPr lang="en-US" baseline="0" dirty="0" smtClean="0"/>
          </a:p>
          <a:p>
            <a:r>
              <a:rPr lang="en-US" baseline="0" dirty="0" smtClean="0"/>
              <a:t>Where no other options are feasible, just removing the seed heads from annual weed plants in the fall can slow their spread by limiting their reproductive capacity.</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Although non-chemical treatments are preferred, sometimes a weed infestation may be too big to manage without the use of chemicals. These chemicals, called herbicides, are useful for removing extremely aggressive or invasive plants. Certain herbicides may be targeted to specific types of plants.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Pre-emergent herbicide is used in the spring to prevent weed seeds from germinating.</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Selective broad leaf herbicides are used in meadows to kill broad leafed weeds without killing the grasses that are meant to be there.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Blanket herbicides kill all plants they come in contact with and need to be used carefully.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Pennsylvania, all herbicides used in a commercial setting need to be applied by a state-certified pesticide applicator.  It is important to avoid windy or wet weather when applying these chemicals, to prevent them from affecting non-target plant species.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Some common weeds may need to be treated with herbicides. Tree of heaven, Japanese knotweed, and invasive thistle are just a few that are difficult to control by other methods.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process of synthesizing all of these potential management techniques according to the biology and needs of a landscape is known as integrated weed management. This involves developing a simple plan or schedule for which different weed control methods will be performed on various plant species.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example, certain herbicides, like pre-</a:t>
            </a:r>
            <a:r>
              <a:rPr lang="en-US" sz="1200" kern="1200" baseline="0" dirty="0" err="1" smtClean="0">
                <a:solidFill>
                  <a:schemeClr val="tx1"/>
                </a:solidFill>
                <a:latin typeface="+mn-lt"/>
                <a:ea typeface="+mn-ea"/>
                <a:cs typeface="+mn-cs"/>
              </a:rPr>
              <a:t>emergents</a:t>
            </a:r>
            <a:r>
              <a:rPr lang="en-US" sz="1200" kern="1200" baseline="0" dirty="0" smtClean="0">
                <a:solidFill>
                  <a:schemeClr val="tx1"/>
                </a:solidFill>
                <a:latin typeface="+mn-lt"/>
                <a:ea typeface="+mn-ea"/>
                <a:cs typeface="+mn-cs"/>
              </a:rPr>
              <a:t>, need to be applied in the spring. In some cases the herbicide should not be applied until the plant has been cut back.  Sometimes a second application may be needed to ensure that weed control has been achieved. </a:t>
            </a:r>
          </a:p>
          <a:p>
            <a:r>
              <a:rPr lang="en-US" sz="1200" kern="1200" baseline="0" dirty="0" smtClean="0">
                <a:solidFill>
                  <a:schemeClr val="tx1"/>
                </a:solidFill>
                <a:latin typeface="+mn-lt"/>
                <a:ea typeface="+mn-ea"/>
                <a:cs typeface="+mn-cs"/>
              </a:rPr>
              <a:t>If weed removal leads to large bare areas, it may need to be timed to allow immediate replanting. All of these considerations can be documented in a weed management plan. By planning ahead, owners and managers can help crews be prepared with the right tools at the right times to ensure that plant communities stay healthy and well established.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Now that we’ve discussed why weed</a:t>
            </a:r>
            <a:r>
              <a:rPr lang="en-US" baseline="0" dirty="0" smtClean="0"/>
              <a:t> management</a:t>
            </a:r>
            <a:r>
              <a:rPr lang="en-US" dirty="0" smtClean="0"/>
              <a:t> is important and the major steps involved, let’s identify</a:t>
            </a:r>
            <a:r>
              <a:rPr lang="en-US" baseline="0" dirty="0" smtClean="0"/>
              <a:t> some common weeds that may be found in green infrastructure practices in southeast Pennsylvania. First I’ll focus on some common invasive plants, and then I’ll discuss aggressive native plants as well as others that are generally considered weeds for aesthetic reasons.</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Ailanthus, or Tree of Heaven,</a:t>
            </a:r>
            <a:r>
              <a:rPr lang="en-US" baseline="0" dirty="0" smtClean="0"/>
              <a:t> is a very common invasive tree that’s found in urban areas and disturbed woodlands. It produces a high amount of seeds that appear in distinctive clumps as shown in the photo on the bottom right.</a:t>
            </a:r>
            <a:endParaRPr lang="en-US" dirty="0" smtClean="0"/>
          </a:p>
          <a:p>
            <a:endParaRPr lang="en-US" dirty="0" smtClean="0"/>
          </a:p>
          <a:p>
            <a:r>
              <a:rPr lang="en-US" baseline="0" dirty="0" smtClean="0"/>
              <a:t>When it’s cut down to the stump, multiple suckers will grow up from the stump. The suckers will grow into a tree within a growing season, giving this tree its familiar name of “Tree of Heaven.”</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Norway maple is easy to identify by the white sap that’s visible</a:t>
            </a:r>
            <a:r>
              <a:rPr lang="en-US" baseline="0" dirty="0" smtClean="0"/>
              <a:t> when you break off a leaf or stem. Its seed pods are connected at opposite angles into a widely-spread winged samara. These features make it easy to distinguish from native maples that are commonly planted in rain gardens and have similar shaped leaves.</a:t>
            </a:r>
            <a:endParaRPr lang="en-US" dirty="0" smtClean="0"/>
          </a:p>
          <a:p>
            <a:endParaRPr lang="en-US" dirty="0" smtClean="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Multiflora rose looks similar to garden roses,</a:t>
            </a:r>
            <a:r>
              <a:rPr lang="en-US" baseline="0" dirty="0" smtClean="0"/>
              <a:t> but with a smaller leaf and flower.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For small</a:t>
            </a:r>
            <a:r>
              <a:rPr lang="en-US" baseline="0" dirty="0" smtClean="0"/>
              <a:t> infestations, you must c</a:t>
            </a:r>
            <a:r>
              <a:rPr lang="en-US" dirty="0" smtClean="0"/>
              <a:t>ut and pull out entire root prior to this plant going to seed.</a:t>
            </a:r>
            <a:r>
              <a:rPr lang="en-US" baseline="0" dirty="0" smtClean="0"/>
              <a:t> Do not just cut the above-ground portion, because this will stimulate the growth of many more shoots. </a:t>
            </a:r>
            <a:endParaRPr lang="en-US" dirty="0" smtClean="0"/>
          </a:p>
          <a:p>
            <a:endParaRPr lang="en-US" dirty="0" smtClean="0"/>
          </a:p>
          <a:p>
            <a:r>
              <a:rPr lang="en-US" dirty="0" smtClean="0"/>
              <a:t>For large infestations</a:t>
            </a:r>
            <a:r>
              <a:rPr lang="en-US" baseline="0" dirty="0" smtClean="0"/>
              <a:t> where the plant </a:t>
            </a:r>
            <a:r>
              <a:rPr lang="en-US" dirty="0" smtClean="0"/>
              <a:t>it has taken</a:t>
            </a:r>
            <a:r>
              <a:rPr lang="en-US" baseline="0" dirty="0" smtClean="0"/>
              <a:t> over a site -- </a:t>
            </a:r>
            <a:r>
              <a:rPr lang="en-US" dirty="0" smtClean="0"/>
              <a:t>Pesticide application is likely required.</a:t>
            </a:r>
          </a:p>
          <a:p>
            <a:endParaRPr lang="en-US" baseline="0" dirty="0" smtClean="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Japanese</a:t>
            </a:r>
            <a:r>
              <a:rPr lang="en-US" baseline="0" dirty="0" smtClean="0"/>
              <a:t> honeysuckle is a common vine with opposite leaves and pale feathery flowers that are fragrant.</a:t>
            </a:r>
          </a:p>
          <a:p>
            <a:endParaRPr lang="en-US" dirty="0" smtClean="0"/>
          </a:p>
          <a:p>
            <a:r>
              <a:rPr lang="en-US" dirty="0" smtClean="0"/>
              <a:t>To remove this plant, cut and pull out the entire root before the plant goes to seed.</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baseline="0" dirty="0" smtClean="0"/>
              <a:t>To understand why weeding is necessary, it’s important to understand how green infrastructure works. This photo shows a cross section of a bio-retention system or rain garden, with water moving into the system through an inlet. Water in the rain garden may infiltrate into the soil, or it may be </a:t>
            </a:r>
            <a:r>
              <a:rPr lang="en-US" baseline="0" dirty="0" err="1" smtClean="0"/>
              <a:t>evapotranspired</a:t>
            </a:r>
            <a:r>
              <a:rPr lang="en-US" baseline="0" dirty="0" smtClean="0"/>
              <a:t> by plants. These processes are important because they reduce the amount of stormwater that’s released from the rain garden. </a:t>
            </a:r>
          </a:p>
          <a:p>
            <a:endParaRPr lang="en-US" baseline="0" dirty="0" smtClean="0"/>
          </a:p>
          <a:p>
            <a:r>
              <a:rPr lang="en-US" baseline="0" dirty="0" smtClean="0"/>
              <a:t>The plants in a rain garden can be an important source of habitat to insects and birds. Deeply rooted plants help keep the soil loose and can improve infiltration. Plants are also very important for keeping up the appearance of the rain garden.</a:t>
            </a:r>
          </a:p>
          <a:p>
            <a:endParaRPr lang="en-US" baseline="0" dirty="0" smtClean="0"/>
          </a:p>
          <a:p>
            <a:r>
              <a:rPr lang="en-US" baseline="0" dirty="0" smtClean="0"/>
              <a:t>After a rain garden is planted, the plants will likely grow and spread over time.  New plants may be introduced to the system and other plants may  die out. This is part of the natural process of establishment.</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Oriental bittersweet is a very problematic vine in forests, where it can climb up and choke out even very large trees. It looks similar to honeysuckle in its early stages, but the leaves are rounder and offset rather than opposite.</a:t>
            </a:r>
            <a:r>
              <a:rPr lang="en-US" baseline="0" dirty="0" smtClean="0"/>
              <a:t> There are red berries with an orange shell in the fall. Herbicide is usually needed to fully eradicate an infestation.</a:t>
            </a:r>
            <a:endParaRPr lang="en-US" dirty="0" smtClean="0"/>
          </a:p>
          <a:p>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Mile-a-minute vine has a triangular leaf with small barbs along the stem. It grows very quickly, hence it’s name. It can usually be removed by hand pulling ( but you</a:t>
            </a:r>
            <a:r>
              <a:rPr lang="en-US" baseline="0" dirty="0" smtClean="0"/>
              <a:t> will want to use gloves).  Be sure to pull it before the seeds are fully formed.</a:t>
            </a:r>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Japanese hops</a:t>
            </a:r>
            <a:r>
              <a:rPr lang="en-US" baseline="0" dirty="0" smtClean="0"/>
              <a:t> is a very aggressive annual vine that will quickly grow over trees and almost anything else. It has a distinctive prickly texture and a multi-lobed leaf. It must be treated immediately once it appears to prevent a serious invasion. Herbicides may be necessary.</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Stiltgrass is common in</a:t>
            </a:r>
            <a:r>
              <a:rPr lang="en-US" baseline="0" dirty="0" smtClean="0"/>
              <a:t> forested or semi-forested areas where there has been disturbance and there is some sunlight.  </a:t>
            </a:r>
            <a:r>
              <a:rPr lang="en-US" dirty="0" smtClean="0"/>
              <a:t>It can be hand pulled</a:t>
            </a:r>
            <a:r>
              <a:rPr lang="en-US" baseline="0" dirty="0" smtClean="0"/>
              <a:t> for small infestations, or mowed or treated chemically for large infestations.</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Japanese knotweed is most commonly found along streambanks or in other wet areas.</a:t>
            </a:r>
            <a:r>
              <a:rPr lang="en-US" baseline="0" dirty="0" smtClean="0"/>
              <a:t> It has large leaves that create dense shade around it and prevent other plants from growing. It is difficult to fully eliminate by hand because every shred of root must be removed, so it may require herbicide.</a:t>
            </a:r>
            <a:endParaRPr lang="en-US" dirty="0" smtClean="0"/>
          </a:p>
          <a:p>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several native thistles, but the invasive Canadian thistle is the most common. It has a characteristic purple flower and spiny</a:t>
            </a:r>
            <a:r>
              <a:rPr lang="en-US" baseline="0" dirty="0" smtClean="0"/>
              <a:t> leaves. </a:t>
            </a:r>
            <a:r>
              <a:rPr lang="en-US" dirty="0" smtClean="0"/>
              <a:t>Hand pull the plants with gloves on, because it</a:t>
            </a:r>
            <a:r>
              <a:rPr lang="en-US" baseline="0" dirty="0" smtClean="0"/>
              <a:t> has small barbs on the stem.  The flowers become downy white seeds that are easily carried by the wind, but are also favored by bird species – both causing wide spreading invasion.</a:t>
            </a:r>
            <a:endParaRPr lang="en-US" dirty="0" smtClean="0"/>
          </a:p>
          <a:p>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Lesser celandine</a:t>
            </a:r>
            <a:r>
              <a:rPr lang="en-US" baseline="0" dirty="0" smtClean="0"/>
              <a:t>, also known as fig buttercup, is an invasive perennial found in widespread carpets along forested floodplains and some upland areas. Lesser celandine has between 8 and 12 petals with a slightly darker center. Caution should be used when considering control measures because it strongly resembles several non-invasive native plants such as marsh marigold, which does not produce a dense monoculture carpet.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This is a very common weed that can take over areas very quickly. It should be removed before it goes to seed. While not</a:t>
            </a:r>
            <a:r>
              <a:rPr lang="en-US" baseline="0" dirty="0" smtClean="0"/>
              <a:t> an invasive species, mugwort is difficult to control and is almost always managed as a weed.</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Nutsedge has a characteristic yellow tint to its leaves, and spreads aggressively by underground rhizomes. Like Mugwort, Nutsedge is a native plant with a very aggressive growth pattern that is usually removed from green infrastructure landscapes.</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Horsetail can grow</a:t>
            </a:r>
            <a:r>
              <a:rPr lang="en-US" baseline="0" dirty="0" smtClean="0"/>
              <a:t> to over 5 feet tall, although it’s usually much smaller. This photo shows horsetail at various life stages. It’s a very weedy looking plant and tends to grow much too tall for most landscaped beds. However, in a meadow setting this aggressive plant might not be considered a weed. The following weeds that will be shown are non-invasive and might be allowed to grow in more naturalistic settings.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Small</a:t>
            </a:r>
            <a:r>
              <a:rPr lang="en-US" baseline="0" dirty="0" smtClean="0"/>
              <a:t> plants called plugs are usually the first plants installed in the bed of a green infrastructure system.  They are planted far enough apart that they will have space to grow and expand to fill in the garden over time.  </a:t>
            </a:r>
          </a:p>
          <a:p>
            <a:pPr>
              <a:buFont typeface="Arial" pitchFamily="34" charset="0"/>
              <a:buNone/>
            </a:pPr>
            <a:endParaRPr lang="en-US" baseline="0" dirty="0" smtClean="0"/>
          </a:p>
          <a:p>
            <a:pPr>
              <a:buFont typeface="Arial" pitchFamily="34" charset="0"/>
              <a:buNone/>
            </a:pPr>
            <a:r>
              <a:rPr lang="en-US" baseline="0" dirty="0" smtClean="0"/>
              <a:t>Over time as water collects in the system, other materials are carried into the planting bed, including seeds.</a:t>
            </a:r>
          </a:p>
          <a:p>
            <a:pPr>
              <a:buFont typeface="Arial" pitchFamily="34" charset="0"/>
              <a:buNone/>
            </a:pPr>
            <a:endParaRPr lang="en-US" baseline="0" dirty="0" smtClean="0"/>
          </a:p>
          <a:p>
            <a:pPr>
              <a:buFont typeface="Arial" pitchFamily="34" charset="0"/>
              <a:buNone/>
            </a:pPr>
            <a:r>
              <a:rPr lang="en-US" baseline="0" dirty="0" smtClean="0"/>
              <a:t>As the plants grow, wildlife start spending time in the garden, leaving plant seeds that stick onto animal fur and via bird droppings.  Seeds can also blow in from nearby areas. In time there may be a mix of different plants growing in the system that were not originally planted.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Groundsel is a common weed with yellow flowers and dandelion-like seed heads. It’s easiest to hand pull it before it goes to seed.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Bindweed is a sun-loving vine</a:t>
            </a:r>
            <a:r>
              <a:rPr lang="en-US" baseline="0" dirty="0" smtClean="0"/>
              <a:t> with a leaf that looks similar to mile-a-minute, but without the spines. It has big white flowers. It should be h</a:t>
            </a:r>
            <a:r>
              <a:rPr lang="en-US" dirty="0" smtClean="0"/>
              <a:t>and</a:t>
            </a:r>
            <a:r>
              <a:rPr lang="en-US" baseline="0" dirty="0" smtClean="0"/>
              <a:t> pulled for small infestations and mowed for large infestations, such as in meadows.</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baseline="0" dirty="0" smtClean="0"/>
              <a:t>Pennsylvania smartweed is another native plant that is usually managed as a weed. It has distinctive pale pink flowers and leaves with arrow shaped markings. It is fairly easy manage with hand weeding.</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Greenbrier</a:t>
            </a:r>
            <a:r>
              <a:rPr lang="en-US" baseline="0" dirty="0" smtClean="0"/>
              <a:t> is commonly found at woodland edges and in empty lots. </a:t>
            </a:r>
            <a:r>
              <a:rPr lang="en-US" dirty="0" smtClean="0"/>
              <a:t>This vine can be hand</a:t>
            </a:r>
            <a:r>
              <a:rPr lang="en-US" baseline="0" dirty="0" smtClean="0"/>
              <a:t> pulled in some cases.</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Mulberry is commonly found in empty lots and roadsides. It has a dark berry that looks similar to a raspberry,</a:t>
            </a:r>
            <a:r>
              <a:rPr lang="en-US" baseline="0" dirty="0" smtClean="0"/>
              <a:t> and leaves that are fuzzy when they are new but become shiny at maturity. In most cases it’s possible to h</a:t>
            </a:r>
            <a:r>
              <a:rPr lang="en-US" dirty="0" smtClean="0"/>
              <a:t>and pull the whole plant when small.  A weed wrench can be used if</a:t>
            </a:r>
            <a:r>
              <a:rPr lang="en-US" baseline="0" dirty="0" smtClean="0"/>
              <a:t> needed for larger plants</a:t>
            </a:r>
            <a:r>
              <a:rPr lang="en-US" dirty="0" smtClean="0"/>
              <a:t>.</a:t>
            </a:r>
            <a:r>
              <a:rPr lang="en-US" baseline="0" dirty="0" smtClean="0"/>
              <a:t>  </a:t>
            </a: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Wild grapevine is</a:t>
            </a:r>
            <a:r>
              <a:rPr lang="en-US" baseline="0" dirty="0" smtClean="0"/>
              <a:t> a woodland and meadow vine that grows aggressively in many cases. Like many vines, it needs to be managed before it becomes widespread.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In this presentation you learned:</a:t>
            </a:r>
          </a:p>
          <a:p>
            <a:pPr defTabSz="457159">
              <a:buFont typeface="Arial" pitchFamily="34" charset="0"/>
              <a:buChar char="•"/>
              <a:defRPr/>
            </a:pPr>
            <a:r>
              <a:rPr lang="en-US" dirty="0" smtClean="0"/>
              <a:t>Why it’s important to control invasive weeds in green stormwater infrastructure practices</a:t>
            </a:r>
          </a:p>
          <a:p>
            <a:pPr defTabSz="457159">
              <a:buFont typeface="Arial" pitchFamily="34" charset="0"/>
              <a:buChar char="•"/>
              <a:defRPr/>
            </a:pPr>
            <a:r>
              <a:rPr lang="en-US" dirty="0" smtClean="0"/>
              <a:t>Characteristics of invasive weeds</a:t>
            </a:r>
          </a:p>
          <a:p>
            <a:pPr defTabSz="457159">
              <a:buFont typeface="Arial" pitchFamily="34" charset="0"/>
              <a:buChar char="•"/>
              <a:defRPr/>
            </a:pPr>
            <a:r>
              <a:rPr lang="en-US" dirty="0" smtClean="0"/>
              <a:t>How to identify Common invasive weeds, and </a:t>
            </a:r>
          </a:p>
          <a:p>
            <a:pPr defTabSz="457159">
              <a:buFont typeface="Arial" pitchFamily="34" charset="0"/>
              <a:buChar char="•"/>
              <a:defRPr/>
            </a:pPr>
            <a:r>
              <a:rPr lang="en-US" dirty="0" smtClean="0"/>
              <a:t>Best practices for invasive weed removal </a:t>
            </a:r>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concludes this</a:t>
            </a:r>
            <a:r>
              <a:rPr lang="en-US" baseline="0" dirty="0" smtClean="0"/>
              <a:t> presentation on weed management for green infrastructure. Thank you to our funder – the US Environmental Protection Agency Region III, and partners AKRF, Inc. and GreenTreks Network, which </a:t>
            </a:r>
            <a:r>
              <a:rPr lang="en-US" baseline="0" smtClean="0"/>
              <a:t>helped </a:t>
            </a:r>
            <a:r>
              <a:rPr lang="en-US" baseline="0" smtClean="0"/>
              <a:t>produce </a:t>
            </a:r>
            <a:r>
              <a:rPr lang="en-US" baseline="0" dirty="0" smtClean="0"/>
              <a:t>this series.</a:t>
            </a:r>
            <a:endParaRPr lang="en-US" dirty="0" smtClean="0"/>
          </a:p>
          <a:p>
            <a:endParaRPr lang="en-US" dirty="0"/>
          </a:p>
        </p:txBody>
      </p:sp>
    </p:spTree>
    <p:extLst>
      <p:ext uri="{BB962C8B-B14F-4D97-AF65-F5344CB8AC3E}">
        <p14:creationId xmlns:p14="http://schemas.microsoft.com/office/powerpoint/2010/main" val="180799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dirty="0" smtClean="0"/>
              <a:t>Some of the seeds that are carried into the rain</a:t>
            </a:r>
            <a:r>
              <a:rPr lang="en-US" baseline="0" dirty="0" smtClean="0"/>
              <a:t> garden may be seeds that should be allowed to grow and spread. Other seeds may be weed seeds. A plant that’s considered a weed in some settings may not be considered a weed in other settings.</a:t>
            </a:r>
            <a:endParaRPr lang="en-US" dirty="0" smtClean="0"/>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dirty="0" smtClean="0"/>
              <a:t>Management </a:t>
            </a:r>
            <a:r>
              <a:rPr lang="en-US" baseline="0" dirty="0" smtClean="0"/>
              <a:t>decisions must be made by the owner, depending on how they would like their system to ultimately look.  Plants grow, spread, die back and new ones are frequently added to gardens. The owner must decide how close to the original design they would like to keep the garden.</a:t>
            </a:r>
          </a:p>
          <a:p>
            <a:pPr>
              <a:buFont typeface="Arial" pitchFamily="34" charset="0"/>
              <a:buNone/>
            </a:pPr>
            <a:endParaRPr lang="en-US" baseline="0" dirty="0" smtClean="0"/>
          </a:p>
          <a:p>
            <a:pPr>
              <a:buFont typeface="Arial" pitchFamily="34" charset="0"/>
              <a:buNone/>
            </a:pPr>
            <a:r>
              <a:rPr lang="en-US" baseline="0" dirty="0" smtClean="0"/>
              <a:t>It’s important to remember that green infrastructure, unlike most landscaping, is designed to perform a specific function. It is a priority that these systems do their job of infiltrating and evapotranspirating stormwater, which means they need to maintain good plant cover with deep roots that keep soil porous.</a:t>
            </a:r>
          </a:p>
          <a:p>
            <a:pPr>
              <a:buFont typeface="Arial" pitchFamily="34" charset="0"/>
              <a:buNone/>
            </a:pPr>
            <a:endParaRPr lang="en-US" baseline="0" dirty="0" smtClean="0"/>
          </a:p>
          <a:p>
            <a:pPr>
              <a:buFont typeface="Arial" pitchFamily="34" charset="0"/>
              <a:buNone/>
            </a:pPr>
            <a:r>
              <a:rPr lang="en-US" baseline="0" dirty="0" smtClean="0"/>
              <a:t>Some systems located at highly visible areas may require more plant maintenance than those within natural landscapes in a park.  Some areas in parks and natural settings may not need to be weeded all that frequently, whereas areas with a lot of nearby foot traffic may need to be more carefully weeded and landscaped. All systems should be monitored for aggressive or invasive plants that will impact other natural systems.</a:t>
            </a:r>
          </a:p>
          <a:p>
            <a:pPr>
              <a:buFont typeface="Arial" pitchFamily="34" charset="0"/>
              <a:buNone/>
            </a:pPr>
            <a:endParaRPr lang="en-US" baseline="0" dirty="0" smtClean="0"/>
          </a:p>
          <a:p>
            <a:pPr>
              <a:buFont typeface="Arial" pitchFamily="34" charset="0"/>
              <a:buNone/>
            </a:pPr>
            <a:r>
              <a:rPr lang="en-US" baseline="0" dirty="0" smtClean="0"/>
              <a:t>The maintenance crew may need to determine how the presence of new plants could impact the sustainability of the original plant community designed for the garden.</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baseline="0" dirty="0" smtClean="0"/>
              <a:t>Weeds may need to be managed differently early in the life of a green infrastructure system versus after the target plant community has established.</a:t>
            </a:r>
          </a:p>
          <a:p>
            <a:endParaRPr lang="en-US" baseline="0" dirty="0" smtClean="0"/>
          </a:p>
          <a:p>
            <a:r>
              <a:rPr lang="en-US" baseline="0" dirty="0" smtClean="0"/>
              <a:t>When plants are first installed they are usually spaced far apart--sometimes as much as several feet, which creates large, bare soil/mulched areas where weeds can grow aggressively. These areas need to remain weed-free in order to allow the target plants to spread.</a:t>
            </a:r>
          </a:p>
          <a:p>
            <a:endParaRPr lang="en-US" baseline="0" dirty="0" smtClean="0"/>
          </a:p>
          <a:p>
            <a:r>
              <a:rPr lang="en-US" baseline="0" dirty="0" smtClean="0"/>
              <a:t>With proper weeding and care, target vegetation will eventually fill in bare areas and make it more difficult for weeds to enter. At this point, weeding frequencies can be decreased.</a:t>
            </a:r>
          </a:p>
          <a:p>
            <a:pPr>
              <a:buFont typeface="Arial" pitchFamily="34" charset="0"/>
              <a:buNone/>
            </a:pP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For maintenance crews, it may at first be difficult to identify which plants are weeds and which are not.</a:t>
            </a:r>
          </a:p>
          <a:p>
            <a:pPr>
              <a:buFont typeface="Arial" pitchFamily="34" charset="0"/>
              <a:buNone/>
            </a:pPr>
            <a:endParaRPr lang="en-US" dirty="0" smtClean="0"/>
          </a:p>
          <a:p>
            <a:pPr>
              <a:buFont typeface="Arial" pitchFamily="34" charset="0"/>
              <a:buNone/>
            </a:pPr>
            <a:r>
              <a:rPr lang="en-US" dirty="0" smtClean="0"/>
              <a:t>In some cases, the owner may have a planting plan with a list of species that should be in the green infrastructure system. But more often, the system will have changed naturally since it was planted, or the owner may have added or removed plants. </a:t>
            </a:r>
          </a:p>
          <a:p>
            <a:pPr>
              <a:buFont typeface="Arial" pitchFamily="34" charset="0"/>
              <a:buNone/>
            </a:pPr>
            <a:endParaRPr lang="en-US" baseline="0" dirty="0" smtClean="0"/>
          </a:p>
          <a:p>
            <a:pPr>
              <a:buFont typeface="Arial" pitchFamily="34" charset="0"/>
              <a:buNone/>
            </a:pPr>
            <a:r>
              <a:rPr lang="en-US" baseline="0" dirty="0" smtClean="0"/>
              <a:t>The following are some common characteristics that identify plants that might be selected for a green infrastructure system.</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Bio-retention</a:t>
            </a:r>
            <a:r>
              <a:rPr lang="en-US" baseline="0" dirty="0" smtClean="0"/>
              <a:t> plants are typically perennials. Perennial plants come back every year, even after winter die-back. This kind of plant usually continues to spread over its lifetime, by seeds and/or underground root-like systems called rhizomes. Perennials are good for green infrastructure because they are usually fairly low maintenance and don’t need to be replanted at the beginning of each season. In some cases, they may even grow too densely and need to be thinned.</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 Bio-retention plants are tolerant to both drought and wet soils. </a:t>
            </a:r>
            <a:r>
              <a:rPr lang="en-US" dirty="0" smtClean="0">
                <a:solidFill>
                  <a:schemeClr val="tx1"/>
                </a:solidFill>
              </a:rPr>
              <a:t>This is especially important in urban gardens with sandy soils where the water will pass through quickly,</a:t>
            </a:r>
            <a:r>
              <a:rPr lang="en-US" baseline="0" dirty="0" smtClean="0">
                <a:solidFill>
                  <a:schemeClr val="tx1"/>
                </a:solidFill>
              </a:rPr>
              <a:t> leaving dry conditions for most of the time</a:t>
            </a:r>
            <a:r>
              <a:rPr lang="en-US" dirty="0" smtClean="0">
                <a:solidFill>
                  <a:schemeClr val="tx1"/>
                </a:solidFill>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8A34B3-075C-40E6-ACE6-BF3C46682F1F}" type="datetimeFigureOut">
              <a:rPr lang="en-US" smtClean="0"/>
              <a:pPr/>
              <a:t>6/27/17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903EB-8F2D-40F2-9AF1-FEC43802BC3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HS_logo.png"/>
          <p:cNvPicPr>
            <a:picLocks noChangeAspect="1"/>
          </p:cNvPicPr>
          <p:nvPr userDrawn="1"/>
        </p:nvPicPr>
        <p:blipFill>
          <a:blip r:embed="rId3"/>
          <a:srcRect l="33212" t="27639" r="33434" b="28001"/>
          <a:stretch>
            <a:fillRect/>
          </a:stretch>
        </p:blipFill>
        <p:spPr>
          <a:xfrm>
            <a:off x="3566254" y="757169"/>
            <a:ext cx="2034446" cy="3501565"/>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PHS_logo.png"/>
          <p:cNvPicPr>
            <a:picLocks noChangeAspect="1"/>
          </p:cNvPicPr>
          <p:nvPr userDrawn="1"/>
        </p:nvPicPr>
        <p:blipFill>
          <a:blip r:embed="rId4"/>
          <a:srcRect l="33212" t="27639" r="33434" b="36634"/>
          <a:stretch>
            <a:fillRect/>
          </a:stretch>
        </p:blipFill>
        <p:spPr>
          <a:xfrm>
            <a:off x="8286354" y="5756856"/>
            <a:ext cx="678232" cy="940158"/>
          </a:xfrm>
          <a:prstGeom prst="rect">
            <a:avLst/>
          </a:prstGeom>
        </p:spPr>
      </p:pic>
      <p:sp>
        <p:nvSpPr>
          <p:cNvPr id="11" name="Rectangle 10"/>
          <p:cNvSpPr/>
          <p:nvPr userDrawn="1"/>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HS_main_1827_horiz_desc_2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964" y="911940"/>
            <a:ext cx="6116348" cy="1519500"/>
          </a:xfrm>
          <a:prstGeom prst="rect">
            <a:avLst/>
          </a:prstGeom>
        </p:spPr>
      </p:pic>
      <p:pic>
        <p:nvPicPr>
          <p:cNvPr id="5" name="Picture 4" descr="lea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gu_HBn6bPAhVFFz4KHdBcBfkQjRwIBw&amp;url=http://www.livestrong.com/article/298264-what-are-the-benefits-of-japanese-knotweed/&amp;psig=AFQjCNFXKSohkJqVWMo4tk84xHBaGVflXA&amp;ust=1474746101144386" TargetMode="External"/><Relationship Id="rId4" Type="http://schemas.openxmlformats.org/officeDocument/2006/relationships/image" Target="../media/image25.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CedHgKJCesmX7M&amp;tbnid=16WJFjtquT_d5M:&amp;ved=0CAUQjRw&amp;url=http://www.cumberlandcd.com/~amcclain/ccwa/knotweed.html&amp;ei=-02_Uc2yH5Pk4APmrwE&amp;psig=AFQjCNF_QRqRlgA0Bw9uw_49XTQ0xcIx3g&amp;ust=1371576790867869" TargetMode="External"/><Relationship Id="rId4" Type="http://schemas.openxmlformats.org/officeDocument/2006/relationships/image" Target="../media/image40.jpeg"/><Relationship Id="rId5" Type="http://schemas.openxmlformats.org/officeDocument/2006/relationships/image" Target="../media/image43.jpeg"/><Relationship Id="rId6" Type="http://schemas.openxmlformats.org/officeDocument/2006/relationships/hyperlink" Target="http://www.google.com/url?sa=i&amp;rct=j&amp;q=&amp;esrc=s&amp;frm=1&amp;source=images&amp;cd=&amp;docid=zjgY3lwI8wt45M&amp;tbnid=iouzoqDjtfUtPM:&amp;ved=0CAUQjRw&amp;url=http://roerichproject.artefati.ca/&amp;ei=hG3AUe-FGpey4AOYkoHQDw&amp;psig=AFQjCNEz51PkJAy80X6Hwxi7ynnR76LG9Q&amp;ust=1371651807803165" TargetMode="External"/><Relationship Id="rId7" Type="http://schemas.openxmlformats.org/officeDocument/2006/relationships/image" Target="../media/image44.jpeg"/><Relationship Id="rId8" Type="http://schemas.openxmlformats.org/officeDocument/2006/relationships/image" Target="../media/image45.jpe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commons.wikimedia.org/wiki/File:Acer_platanoides_1aJPG.jpg" TargetMode="External"/><Relationship Id="rId4" Type="http://schemas.openxmlformats.org/officeDocument/2006/relationships/image" Target="../media/image49.jpeg"/><Relationship Id="rId5" Type="http://schemas.openxmlformats.org/officeDocument/2006/relationships/hyperlink" Target="http://www.google.com/url?sa=i&amp;rct=j&amp;q=&amp;esrc=s&amp;frm=1&amp;source=images&amp;cd=&amp;cad=rja&amp;docid=NXItBmM2Qeg7qM&amp;tbnid=cLCjUpI1i7vLbM:&amp;ved=0CAUQjRw&amp;url=http://faculty.etsu.edu/mcdowelt/Appalachian%20Flora%20Spreadsheet.htm&amp;ei=q0G_UZCqB7Pd4AOwuoHIBQ&amp;bvm=bv.47883778,d.dmg&amp;psig=AFQjCNFROtB5wob0xvwSBsHFBwVzPCdWew&amp;ust=1371575080352599" TargetMode="External"/><Relationship Id="rId6" Type="http://schemas.openxmlformats.org/officeDocument/2006/relationships/image" Target="../media/image50.jpeg"/><Relationship Id="rId7"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Jwkmbd1_VneLbM&amp;tbnid=HffI0gFPDAvZYM:&amp;ved=0CAUQjRw&amp;url=http://www.conngardener.com/mam.html&amp;ei=FEG_UY2VFu_C4AP_6IDQCg&amp;bvm=bv.47883778,d.dmg&amp;psig=AFQjCNGaM6JFht72c3xfvaC2eZ2fa_XF1Q&amp;ust=1371574324328439" TargetMode="External"/><Relationship Id="rId4" Type="http://schemas.openxmlformats.org/officeDocument/2006/relationships/image" Target="../media/image64.jpeg"/><Relationship Id="rId5" Type="http://schemas.openxmlformats.org/officeDocument/2006/relationships/hyperlink" Target="http://www.google.com/url?sa=i&amp;rct=j&amp;q=&amp;esrc=s&amp;frm=1&amp;source=images&amp;cd=&amp;cad=rja&amp;docid=Jwkmbd1_VneLbM&amp;tbnid=HffI0gFPDAvZYM:&amp;ved=0CAUQjRw&amp;url=http://mysticriver.org/myrwa-blog/2010/8/27/mile-a-minute-vine-in-the-mystic.html&amp;ei=_kC_UZla9crgA8CtgLAB&amp;bvm=bv.47883778,d.dmg&amp;psig=AFQjCNGaM6JFht72c3xfvaC2eZ2fa_XF1Q&amp;ust=1371574324328439" TargetMode="External"/><Relationship Id="rId6" Type="http://schemas.openxmlformats.org/officeDocument/2006/relationships/image" Target="../media/image65.jpeg"/><Relationship Id="rId7" Type="http://schemas.openxmlformats.org/officeDocument/2006/relationships/hyperlink" Target="http://www.google.com/url?sa=i&amp;rct=j&amp;q=&amp;esrc=s&amp;frm=1&amp;source=images&amp;cd=&amp;cad=rja&amp;docid=HU_yP1x9imc4aM&amp;tbnid=tbT5y_rce-TMRM:&amp;ved=0CAUQjRw&amp;url=http://www.madgardeners.com/photos.html&amp;ei=MUG_UeqEAtW04APZqYHYDg&amp;bvm=bv.47883778,d.dmg&amp;psig=AFQjCNGaM6JFht72c3xfvaC2eZ2fa_XF1Q&amp;ust=1371574324328439" TargetMode="External"/><Relationship Id="rId8" Type="http://schemas.openxmlformats.org/officeDocument/2006/relationships/image" Target="../media/image66.jpeg"/><Relationship Id="rId9" Type="http://schemas.openxmlformats.org/officeDocument/2006/relationships/hyperlink" Target="http://www.commonweeder.com/category/invasive-plants/" TargetMode="External"/><Relationship Id="rId10" Type="http://schemas.openxmlformats.org/officeDocument/2006/relationships/image" Target="../media/image67.jpe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CedHgKJCesmX7M&amp;tbnid=16WJFjtquT_d5M:&amp;ved=0CAUQjRw&amp;url=http://www.cumberlandcd.com/~amcclain/ccwa/knotweed.html&amp;ei=-02_Uc2yH5Pk4APmrwE&amp;psig=AFQjCNF_QRqRlgA0Bw9uw_49XTQ0xcIx3g&amp;ust=1371576790867869" TargetMode="External"/><Relationship Id="rId4" Type="http://schemas.openxmlformats.org/officeDocument/2006/relationships/image" Target="../media/image40.jpeg"/><Relationship Id="rId5" Type="http://schemas.openxmlformats.org/officeDocument/2006/relationships/hyperlink" Target="http://www.google.com/url?sa=i&amp;rct=j&amp;q=&amp;esrc=s&amp;frm=1&amp;source=images&amp;cd=&amp;cad=rja&amp;docid=CzWxllhmjGNvpM&amp;tbnid=mup4gjhFxNUf-M:&amp;ved=0CAUQjRw&amp;url=http://www.ecocontrol.co.uk/gallery.asp&amp;ei=e06_UfzyEq_I4APcroD4Dw&amp;psig=AFQjCNF_QRqRlgA0Bw9uw_49XTQ0xcIx3g&amp;ust=1371576790867869" TargetMode="External"/><Relationship Id="rId6" Type="http://schemas.openxmlformats.org/officeDocument/2006/relationships/image" Target="../media/image72.jpeg"/><Relationship Id="rId7" Type="http://schemas.openxmlformats.org/officeDocument/2006/relationships/hyperlink" Target="https://www.google.com/url?sa=i&amp;rct=j&amp;q=&amp;esrc=s&amp;frm=1&amp;source=images&amp;cd=&amp;docid=CzWxllhmjGNvpM&amp;tbnid=mup4gjhFxNUf-M:&amp;ved=0CAUQjRw&amp;url=https://en.wikipedia.org/wiki/Japanese_knotweed&amp;ei=tU6_UdrKN6624AOm84DIDg&amp;psig=AFQjCNF_QRqRlgA0Bw9uw_49XTQ0xcIx3g&amp;ust=1371576790867869" TargetMode="External"/><Relationship Id="rId8" Type="http://schemas.openxmlformats.org/officeDocument/2006/relationships/image" Target="../media/image73.jpeg"/><Relationship Id="rId9" Type="http://schemas.openxmlformats.org/officeDocument/2006/relationships/image" Target="../media/image74.jpe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docid=hRsDCBnjepHkYM&amp;tbnid=wwP4H_hi8T4zQM:&amp;ved=0CAUQjRw&amp;url=http://extension.umass.edu/landscape/weeds/cirsium-arvense&amp;ei=gFq_UbTkBoXe8ATFvYGYDw&amp;psig=AFQjCNFCMNtoqYy-GZHkgyTNGFU6O4Z1ZQ&amp;ust=1371581305129787" TargetMode="External"/><Relationship Id="rId4" Type="http://schemas.openxmlformats.org/officeDocument/2006/relationships/image" Target="../media/image75.jpeg"/><Relationship Id="rId5" Type="http://schemas.openxmlformats.org/officeDocument/2006/relationships/hyperlink" Target="http://www.google.com/url?sa=i&amp;rct=j&amp;q=&amp;esrc=s&amp;frm=1&amp;source=images&amp;cd=&amp;cad=rja&amp;docid=F_IS-j8u1vPt1M&amp;tbnid=Phy2_BbbY8T8_M:&amp;ved=0CAUQjRw&amp;url=http://campbelllandscape.com/weeds-seedlings-and-plant-id/dsc_4466_12_05_17-1&amp;ei=FVy_Ue2PEI-a8wT964H4DQ&amp;psig=AFQjCNFCMNtoqYy-GZHkgyTNGFU6O4Z1ZQ&amp;ust=1371581305129787" TargetMode="External"/><Relationship Id="rId6" Type="http://schemas.openxmlformats.org/officeDocument/2006/relationships/image" Target="../media/image76.jpeg"/><Relationship Id="rId7" Type="http://schemas.openxmlformats.org/officeDocument/2006/relationships/hyperlink" Target="http://www.google.com/url?sa=i&amp;rct=j&amp;q=&amp;esrc=s&amp;frm=1&amp;source=images&amp;cd=&amp;cad=rja&amp;docid=xAuldBmXsPjJEM&amp;tbnid=KMbjnsbsgaWNEM:&amp;ved=0CAUQjRw&amp;url=http://addins.kwwl.com/blogs/thedirt/2013/04/iowas-noxious-weeds-canada-thistle&amp;ei=rGm_UZ_7I4Ww4AOSgYE4&amp;bvm=bv.47883778,d.dmg&amp;psig=AFQjCNECN-kfhmAAkyfj9vXNQpmwV1TcHQ&amp;ust=1371585274885533" TargetMode="External"/><Relationship Id="rId8" Type="http://schemas.openxmlformats.org/officeDocument/2006/relationships/image" Target="../media/image77.jpeg"/><Relationship Id="rId9" Type="http://schemas.openxmlformats.org/officeDocument/2006/relationships/image" Target="../media/image43.jpeg"/><Relationship Id="rId10" Type="http://schemas.openxmlformats.org/officeDocument/2006/relationships/hyperlink" Target="http://www.google.com/url?sa=i&amp;rct=j&amp;q=&amp;esrc=s&amp;frm=1&amp;source=images&amp;cd=&amp;cad=rja&amp;docid=84wFHgnGJIra3M&amp;tbnid=dLxePcVHAVfvkM:&amp;ved=0CAUQjRw&amp;url=http://gardeningfools.net/WeedsOfOregon/Cirsium.arvense.html&amp;ei=ZFq_UaWMLobM9gST64DgCQ&amp;psig=AFQjCNFCMNtoqYy-GZHkgyTNGFU6O4Z1ZQ&amp;ust=1371581305129787" TargetMode="External"/><Relationship Id="rId11" Type="http://schemas.openxmlformats.org/officeDocument/2006/relationships/image" Target="../media/image78.jpe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hyperlink" Target="http://www.google.com/url?sa=i&amp;rct=j&amp;q=&amp;esrc=s&amp;frm=1&amp;source=images&amp;cd=&amp;cad=rja&amp;docid=rUoxyWWSFEPsUM&amp;tbnid=OGFE8kXv0X_pAM:&amp;ved=0CAUQjRw&amp;url=http://www.robsplants.com/plants/ArtemVulga&amp;ei=qWvAUbOTNqbl4AO444CQAQ&amp;psig=AFQjCNHs3ZeAZYboVp0zG-XtVvzrv4wmRQ&amp;ust=1371651355392989" TargetMode="External"/><Relationship Id="rId5" Type="http://schemas.openxmlformats.org/officeDocument/2006/relationships/image" Target="../media/image83.jpeg"/><Relationship Id="rId6" Type="http://schemas.openxmlformats.org/officeDocument/2006/relationships/hyperlink" Target="http://www.google.com/url?sa=i&amp;rct=j&amp;q=&amp;esrc=s&amp;frm=1&amp;source=images&amp;cd=&amp;docid=zjgY3lwI8wt45M&amp;tbnid=iouzoqDjtfUtPM:&amp;ved=0CAUQjRw&amp;url=http://roerichproject.artefati.ca/&amp;ei=hG3AUe-FGpey4AOYkoHQDw&amp;psig=AFQjCNEz51PkJAy80X6Hwxi7ynnR76LG9Q&amp;ust=1371651807803165" TargetMode="External"/><Relationship Id="rId7" Type="http://schemas.openxmlformats.org/officeDocument/2006/relationships/image" Target="../media/image44.jpeg"/><Relationship Id="rId8" Type="http://schemas.openxmlformats.org/officeDocument/2006/relationships/hyperlink" Target="http://www.google.com/url?sa=i&amp;rct=j&amp;q=&amp;esrc=s&amp;frm=1&amp;source=images&amp;cd=&amp;cad=rja&amp;docid=c6n6LvwsKNZcfM&amp;tbnid=K0q3z5flM_Y5lM:&amp;ved=0CAUQjRw&amp;url=http://gallery.nen.gov.uk/asset59150-.html&amp;ei=o27AUcumJMe44AOHlYDADw&amp;psig=AFQjCNEz51PkJAy80X6Hwxi7ynnR76LG9Q&amp;ust=1371651807803165" TargetMode="External"/><Relationship Id="rId9" Type="http://schemas.openxmlformats.org/officeDocument/2006/relationships/image" Target="../media/image84.jpe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hyperlink" Target="http://www.google.com/url?sa=i&amp;rct=j&amp;q=&amp;esrc=s&amp;frm=1&amp;source=images&amp;cd=&amp;cad=rja&amp;docid=RH5bZ5UxY7vokM&amp;tbnid=6e9A_Gej4_IsQM:&amp;ved=0CAUQjRw&amp;url=http://florapittsburghensis.wordpress.com/2010/07/31/horseweed-conyza-canadensis/&amp;ei=Jle_UcKTNYje0QGcpYDYDg&amp;psig=AFQjCNFVemgf-WFd0nfd4mtqxHZWimkO_w&amp;ust=1371580375165042" TargetMode="External"/><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hyperlink" Target="http://www.google.com/url?sa=i&amp;rct=j&amp;q=&amp;esrc=s&amp;frm=1&amp;source=images&amp;cd=&amp;cad=rja&amp;docid=fFhFHytp1orFpM&amp;tbnid=rW7GkLjVmQNLKM:&amp;ved=0CAUQjRw&amp;url=http://extra.istitutoveneto.it/venezia/divulgazione/pirelli/pirelli_2005_en/Banca_Dati_Ambientale/192.168.10.66/pirelli_new/divulgazione/valli/index619c.html&amp;ei=XXHAUcDYG83C4APdpIGQDg&amp;psig=AFQjCNF4KL86H-_1XvYbRVBnpBsLCsvqGA&amp;ust=1371652721283952" TargetMode="External"/><Relationship Id="rId7" Type="http://schemas.openxmlformats.org/officeDocument/2006/relationships/image" Target="../media/image95.jpe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45.jpeg"/><Relationship Id="rId5" Type="http://schemas.openxmlformats.org/officeDocument/2006/relationships/image" Target="../media/image99.jpe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hyperlink" Target="http://www.google.com/url?sa=i&amp;rct=j&amp;q=&amp;esrc=s&amp;frm=1&amp;source=images&amp;cd=&amp;cad=rja&amp;docid=-UcKyeQqG8INZM&amp;tbnid=QRJCxyh9eY5TJM:&amp;ved=0CAUQjRw&amp;url=http://www.hort.uconn.edu/plants/m/moralb/moralb1.html&amp;ei=X3LAUdPYAe7I4APL04CwDA&amp;bvm=bv.47883778,d.dmg&amp;psig=AFQjCNEyUorPKF6fnmF_2rCzoFSxgf5y3A&amp;ust=1371653083976158" TargetMode="External"/><Relationship Id="rId5" Type="http://schemas.openxmlformats.org/officeDocument/2006/relationships/image" Target="../media/image104.jpeg"/><Relationship Id="rId6" Type="http://schemas.openxmlformats.org/officeDocument/2006/relationships/hyperlink" Target="http://www.google.com/url?sa=i&amp;rct=j&amp;q=&amp;esrc=s&amp;frm=1&amp;source=images&amp;cd=&amp;cad=rja&amp;docid=HaevTSKmBCOVbM&amp;tbnid=PlkSDrkEEpKGwM:&amp;ved=0CAUQjRw&amp;url=http://www.carolinanature.com/trees/moal.html&amp;ei=bHLAUc-PHfOx4APgkYEY&amp;bvm=bv.47883778,d.dmg&amp;psig=AFQjCNEyUorPKF6fnmF_2rCzoFSxgf5y3A&amp;ust=1371653083976158" TargetMode="External"/><Relationship Id="rId7" Type="http://schemas.openxmlformats.org/officeDocument/2006/relationships/image" Target="../media/image105.jpeg"/><Relationship Id="rId8" Type="http://schemas.openxmlformats.org/officeDocument/2006/relationships/hyperlink" Target="http://www.google.com/url?sa=i&amp;rct=j&amp;q=&amp;esrc=s&amp;frm=1&amp;source=images&amp;cd=&amp;cad=rja&amp;docid=xlAOEMZ6b5JgqM&amp;tbnid=3goIBDkd5M8K3M:&amp;ved=0CAUQjRw&amp;url=http://okeechobee.ifas.ufl.edu/News%20columns/Mulberries.for.Florida.Yards.htm&amp;ei=SXPAUeK3MJix4AOzx4CgAQ&amp;bvm=bv.47883778,d.dmg&amp;psig=AFQjCNFFxrfg8GpOfsJk05keRnA0_c4Glw&amp;ust=1371653293300606" TargetMode="External"/><Relationship Id="rId9" Type="http://schemas.openxmlformats.org/officeDocument/2006/relationships/image" Target="../media/image106.jpe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5" Type="http://schemas.openxmlformats.org/officeDocument/2006/relationships/image" Target="../media/image109.jpe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10.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1517" y="5887161"/>
            <a:ext cx="3366627" cy="369332"/>
          </a:xfrm>
          <a:prstGeom prst="rect">
            <a:avLst/>
          </a:prstGeom>
          <a:noFill/>
        </p:spPr>
        <p:txBody>
          <a:bodyPr wrap="none" rtlCol="0">
            <a:spAutoFit/>
          </a:bodyPr>
          <a:lstStyle/>
          <a:p>
            <a:pPr algn="ctr"/>
            <a:r>
              <a:rPr lang="en-US" dirty="0" smtClean="0"/>
              <a:t>Prepared by Lia Mastropolo, AKRF</a:t>
            </a:r>
            <a:endParaRPr lang="en-US" dirty="0"/>
          </a:p>
        </p:txBody>
      </p:sp>
      <p:sp>
        <p:nvSpPr>
          <p:cNvPr id="5" name="Subtitle 2"/>
          <p:cNvSpPr txBox="1">
            <a:spLocks/>
          </p:cNvSpPr>
          <p:nvPr/>
        </p:nvSpPr>
        <p:spPr>
          <a:xfrm>
            <a:off x="490220" y="4185305"/>
            <a:ext cx="8115110" cy="1322029"/>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Century Gothic" pitchFamily="34" charset="0"/>
                <a:cs typeface="Arial"/>
              </a:rPr>
              <a:t>Control of Invasive Weeds in Green Stormwater Infrastructure Systems</a:t>
            </a:r>
            <a:endParaRPr kumimoji="0" lang="en-US" sz="3200" b="1" i="0" u="none" strike="noStrike" kern="1200" cap="none" spc="0" normalizeH="0" baseline="0" noProof="0" dirty="0">
              <a:ln>
                <a:noFill/>
              </a:ln>
              <a:solidFill>
                <a:schemeClr val="tx1">
                  <a:lumMod val="65000"/>
                  <a:lumOff val="35000"/>
                </a:schemeClr>
              </a:solidFill>
              <a:effectLst/>
              <a:uLnTx/>
              <a:uFillTx/>
              <a:latin typeface="Century Gothic" pitchFamily="34"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5120"/>
            <a:ext cx="9464040" cy="2786743"/>
          </a:xfrm>
        </p:spPr>
        <p:txBody>
          <a:bodyPr>
            <a:normAutofit/>
          </a:bodyPr>
          <a:lstStyle/>
          <a:p>
            <a:r>
              <a:rPr lang="en-US" sz="3600" b="1" dirty="0" smtClean="0">
                <a:solidFill>
                  <a:schemeClr val="tx1">
                    <a:lumMod val="65000"/>
                    <a:lumOff val="35000"/>
                  </a:schemeClr>
                </a:solidFill>
                <a:latin typeface="Century Gothic" pitchFamily="34" charset="0"/>
              </a:rPr>
              <a:t>Perennials – </a:t>
            </a:r>
            <a:br>
              <a:rPr lang="en-US" sz="3600" b="1" dirty="0" smtClean="0">
                <a:solidFill>
                  <a:schemeClr val="tx1">
                    <a:lumMod val="65000"/>
                    <a:lumOff val="35000"/>
                  </a:schemeClr>
                </a:solidFill>
                <a:latin typeface="Century Gothic" pitchFamily="34" charset="0"/>
              </a:rPr>
            </a:br>
            <a:r>
              <a:rPr lang="en-US" sz="3600" b="1" dirty="0" smtClean="0">
                <a:solidFill>
                  <a:schemeClr val="tx1">
                    <a:lumMod val="65000"/>
                    <a:lumOff val="35000"/>
                  </a:schemeClr>
                </a:solidFill>
                <a:latin typeface="Century Gothic" pitchFamily="34" charset="0"/>
              </a:rPr>
              <a:t>Height Taller than the Depth of </a:t>
            </a:r>
            <a:r>
              <a:rPr lang="en-US" sz="3600" b="1" dirty="0" err="1" smtClean="0">
                <a:solidFill>
                  <a:schemeClr val="tx1">
                    <a:lumMod val="65000"/>
                    <a:lumOff val="35000"/>
                  </a:schemeClr>
                </a:solidFill>
                <a:latin typeface="Century Gothic" pitchFamily="34" charset="0"/>
              </a:rPr>
              <a:t>Ponding</a:t>
            </a:r>
            <a:r>
              <a:rPr lang="en-US" sz="3600" b="1" dirty="0" smtClean="0">
                <a:solidFill>
                  <a:schemeClr val="tx1">
                    <a:lumMod val="65000"/>
                    <a:lumOff val="35000"/>
                  </a:schemeClr>
                </a:solidFill>
                <a:latin typeface="Century Gothic" pitchFamily="34" charset="0"/>
              </a:rPr>
              <a:t> </a:t>
            </a:r>
            <a:r>
              <a:rPr lang="en-US" b="1" dirty="0" smtClean="0"/>
              <a:t/>
            </a:r>
            <a:br>
              <a:rPr lang="en-US" b="1" dirty="0" smtClean="0"/>
            </a:br>
            <a:endParaRPr lang="en-US" b="1" dirty="0"/>
          </a:p>
        </p:txBody>
      </p:sp>
      <p:sp>
        <p:nvSpPr>
          <p:cNvPr id="3" name="Subtitle 2"/>
          <p:cNvSpPr>
            <a:spLocks noGrp="1"/>
          </p:cNvSpPr>
          <p:nvPr>
            <p:ph type="subTitle" idx="1"/>
          </p:nvPr>
        </p:nvSpPr>
        <p:spPr>
          <a:xfrm>
            <a:off x="640080" y="1898468"/>
            <a:ext cx="4746170" cy="2704006"/>
          </a:xfrm>
        </p:spPr>
        <p:txBody>
          <a:bodyPr>
            <a:noAutofit/>
          </a:bodyPr>
          <a:lstStyle/>
          <a:p>
            <a:pPr algn="l">
              <a:buFont typeface="Arial" pitchFamily="34" charset="0"/>
              <a:buChar char="•"/>
            </a:pPr>
            <a:r>
              <a:rPr lang="en-US" sz="2800" dirty="0" smtClean="0">
                <a:solidFill>
                  <a:schemeClr val="tx1"/>
                </a:solidFill>
              </a:rPr>
              <a:t> Plant is rigid and upright. </a:t>
            </a:r>
          </a:p>
          <a:p>
            <a:pPr algn="l"/>
            <a:endParaRPr lang="en-US" sz="2800" dirty="0" smtClean="0">
              <a:solidFill>
                <a:schemeClr val="tx1"/>
              </a:solidFill>
            </a:endParaRPr>
          </a:p>
          <a:p>
            <a:pPr algn="l">
              <a:buFont typeface="Arial" pitchFamily="34" charset="0"/>
              <a:buChar char="•"/>
            </a:pPr>
            <a:r>
              <a:rPr lang="en-US" sz="2800" dirty="0" smtClean="0">
                <a:solidFill>
                  <a:schemeClr val="tx1"/>
                </a:solidFill>
              </a:rPr>
              <a:t>Doesn’t require staking to stand up. </a:t>
            </a:r>
          </a:p>
          <a:p>
            <a:pPr algn="l"/>
            <a:endParaRPr lang="en-US" sz="2800" dirty="0" smtClean="0">
              <a:solidFill>
                <a:schemeClr val="tx1"/>
              </a:solidFill>
            </a:endParaRPr>
          </a:p>
          <a:p>
            <a:pPr algn="l">
              <a:buFont typeface="Arial" pitchFamily="34" charset="0"/>
              <a:buChar char="•"/>
            </a:pPr>
            <a:r>
              <a:rPr lang="en-US" sz="2800" dirty="0" smtClean="0">
                <a:solidFill>
                  <a:schemeClr val="tx1"/>
                </a:solidFill>
              </a:rPr>
              <a:t>The majority of the plant is taller than the depth of stormwater that will pond in the garden.</a:t>
            </a:r>
          </a:p>
          <a:p>
            <a:pPr algn="l"/>
            <a:endParaRPr lang="en-US" sz="2000" dirty="0" smtClean="0">
              <a:solidFill>
                <a:schemeClr val="tx1"/>
              </a:solidFill>
            </a:endParaRPr>
          </a:p>
          <a:p>
            <a:pPr algn="l">
              <a:buFont typeface="Arial" pitchFamily="34" charset="0"/>
              <a:buChar char="•"/>
            </a:pPr>
            <a:endParaRPr lang="en-US" sz="2000" dirty="0" smtClean="0">
              <a:solidFill>
                <a:schemeClr val="tx1"/>
              </a:solidFill>
            </a:endParaRPr>
          </a:p>
          <a:p>
            <a:pPr algn="l"/>
            <a:endParaRPr lang="en-US" sz="2000" dirty="0">
              <a:solidFill>
                <a:schemeClr val="tx1"/>
              </a:solidFill>
            </a:endParaRPr>
          </a:p>
        </p:txBody>
      </p:sp>
      <p:pic>
        <p:nvPicPr>
          <p:cNvPr id="4" name="Picture 6" descr="http://4.bp.blogspot.com/_kKr7wUt_AZg/TIEE4cLaoZI/AAAAAAAACZM/yUM51nZkTts/s1600/Picture+1629.jpg"/>
          <p:cNvPicPr>
            <a:picLocks noChangeAspect="1" noChangeArrowheads="1"/>
          </p:cNvPicPr>
          <p:nvPr/>
        </p:nvPicPr>
        <p:blipFill>
          <a:blip r:embed="rId3" cstate="print"/>
          <a:srcRect/>
          <a:stretch>
            <a:fillRect/>
          </a:stretch>
        </p:blipFill>
        <p:spPr bwMode="auto">
          <a:xfrm>
            <a:off x="5050970" y="1898468"/>
            <a:ext cx="3777343" cy="3344635"/>
          </a:xfrm>
          <a:prstGeom prst="roundRect">
            <a:avLst/>
          </a:prstGeom>
          <a:noFill/>
        </p:spPr>
      </p:pic>
      <p:cxnSp>
        <p:nvCxnSpPr>
          <p:cNvPr id="5" name="Straight Connector 4"/>
          <p:cNvCxnSpPr/>
          <p:nvPr/>
        </p:nvCxnSpPr>
        <p:spPr>
          <a:xfrm>
            <a:off x="463344" y="130344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743" y="526413"/>
            <a:ext cx="7772400" cy="2871108"/>
          </a:xfrm>
        </p:spPr>
        <p:txBody>
          <a:bodyPr>
            <a:normAutofit/>
          </a:bodyPr>
          <a:lstStyle/>
          <a:p>
            <a:pPr algn="l"/>
            <a:r>
              <a:rPr lang="en-US" b="1" dirty="0" smtClean="0"/>
              <a:t/>
            </a:r>
            <a:br>
              <a:rPr lang="en-US" b="1" dirty="0" smtClean="0"/>
            </a:br>
            <a:r>
              <a:rPr lang="en-US" b="1" dirty="0" smtClean="0"/>
              <a:t/>
            </a:r>
            <a:br>
              <a:rPr lang="en-US" b="1" dirty="0" smtClean="0"/>
            </a:br>
            <a:r>
              <a:rPr lang="en-US" b="1" dirty="0" smtClean="0"/>
              <a:t/>
            </a:r>
            <a:br>
              <a:rPr lang="en-US" b="1" dirty="0" smtClean="0"/>
            </a:br>
            <a:endParaRPr lang="en-US" b="1" dirty="0"/>
          </a:p>
        </p:txBody>
      </p:sp>
      <p:sp>
        <p:nvSpPr>
          <p:cNvPr id="3" name="Subtitle 2"/>
          <p:cNvSpPr>
            <a:spLocks noGrp="1"/>
          </p:cNvSpPr>
          <p:nvPr>
            <p:ph type="subTitle" idx="1"/>
          </p:nvPr>
        </p:nvSpPr>
        <p:spPr>
          <a:xfrm>
            <a:off x="1439227" y="5023757"/>
            <a:ext cx="7391400" cy="1654628"/>
          </a:xfrm>
        </p:spPr>
        <p:txBody>
          <a:bodyPr>
            <a:normAutofit/>
          </a:bodyPr>
          <a:lstStyle/>
          <a:p>
            <a:pPr algn="l"/>
            <a:r>
              <a:rPr lang="en-US" sz="2600" dirty="0" smtClean="0">
                <a:solidFill>
                  <a:schemeClr val="tx1"/>
                </a:solidFill>
              </a:rPr>
              <a:t>Perennial plants have dense deep roots that penetrate deep into the soil to guide stormwater down into the ground. </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58370" name="Picture 2" descr="https://encrypted-tbn3.gstatic.com/images?q=tbn:ANd9GcQiknF430TsTZciQGnqvMMZ3gDRfTchlTv5K7DLL7Yi9BQmQU0ygA"/>
          <p:cNvPicPr>
            <a:picLocks noChangeAspect="1" noChangeArrowheads="1"/>
          </p:cNvPicPr>
          <p:nvPr/>
        </p:nvPicPr>
        <p:blipFill>
          <a:blip r:embed="rId3"/>
          <a:srcRect/>
          <a:stretch>
            <a:fillRect/>
          </a:stretch>
        </p:blipFill>
        <p:spPr bwMode="auto">
          <a:xfrm>
            <a:off x="1997074" y="1295034"/>
            <a:ext cx="4568825" cy="3773444"/>
          </a:xfrm>
          <a:prstGeom prst="rect">
            <a:avLst/>
          </a:prstGeom>
          <a:noFill/>
        </p:spPr>
      </p:pic>
      <p:sp>
        <p:nvSpPr>
          <p:cNvPr id="5" name="Rectangle 4"/>
          <p:cNvSpPr/>
          <p:nvPr/>
        </p:nvSpPr>
        <p:spPr>
          <a:xfrm>
            <a:off x="1533758" y="297813"/>
            <a:ext cx="6054863" cy="646331"/>
          </a:xfrm>
          <a:prstGeom prst="rect">
            <a:avLst/>
          </a:prstGeom>
        </p:spPr>
        <p:txBody>
          <a:bodyPr wrap="none">
            <a:spAutoFit/>
          </a:bodyPr>
          <a:lstStyle/>
          <a:p>
            <a:pPr algn="ctr"/>
            <a:r>
              <a:rPr lang="en-US" sz="3600" b="1" dirty="0" smtClean="0">
                <a:solidFill>
                  <a:schemeClr val="tx1">
                    <a:lumMod val="65000"/>
                    <a:lumOff val="35000"/>
                  </a:schemeClr>
                </a:solidFill>
                <a:latin typeface="Century Gothic" pitchFamily="34" charset="0"/>
              </a:rPr>
              <a:t>Perennials -- Deep Rooted</a:t>
            </a:r>
            <a:endParaRPr lang="en-US" sz="3600"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639" y="204961"/>
            <a:ext cx="7772400" cy="1398423"/>
          </a:xfrm>
        </p:spPr>
        <p:txBody>
          <a:bodyPr>
            <a:normAutofit/>
          </a:bodyPr>
          <a:lstStyle/>
          <a:p>
            <a:r>
              <a:rPr lang="en-US" sz="3600" b="1" dirty="0" smtClean="0">
                <a:solidFill>
                  <a:schemeClr val="tx1">
                    <a:lumMod val="65000"/>
                    <a:lumOff val="35000"/>
                  </a:schemeClr>
                </a:solidFill>
                <a:latin typeface="Century Gothic" pitchFamily="34" charset="0"/>
              </a:rPr>
              <a:t>Annual Plants</a:t>
            </a:r>
            <a:endParaRPr lang="en-US" sz="3600" dirty="0">
              <a:solidFill>
                <a:schemeClr val="tx1">
                  <a:lumMod val="65000"/>
                  <a:lumOff val="35000"/>
                </a:schemeClr>
              </a:solidFill>
              <a:latin typeface="Century Gothic" pitchFamily="34" charset="0"/>
            </a:endParaRPr>
          </a:p>
        </p:txBody>
      </p:sp>
      <p:sp>
        <p:nvSpPr>
          <p:cNvPr id="3" name="Subtitle 2"/>
          <p:cNvSpPr>
            <a:spLocks noGrp="1"/>
          </p:cNvSpPr>
          <p:nvPr>
            <p:ph type="subTitle" idx="1"/>
          </p:nvPr>
        </p:nvSpPr>
        <p:spPr>
          <a:xfrm>
            <a:off x="507999" y="1344304"/>
            <a:ext cx="8191501" cy="2376796"/>
          </a:xfrm>
        </p:spPr>
        <p:txBody>
          <a:bodyPr>
            <a:normAutofit fontScale="85000" lnSpcReduction="10000"/>
          </a:bodyPr>
          <a:lstStyle/>
          <a:p>
            <a:pPr algn="l">
              <a:spcBef>
                <a:spcPts val="1200"/>
              </a:spcBef>
              <a:buFont typeface="Arial" pitchFamily="34" charset="0"/>
              <a:buChar char="•"/>
            </a:pPr>
            <a:r>
              <a:rPr lang="en-US" sz="3300" dirty="0">
                <a:solidFill>
                  <a:schemeClr val="tx1"/>
                </a:solidFill>
              </a:rPr>
              <a:t>Plants that perform their entire life cycle from seed to flower </a:t>
            </a:r>
            <a:r>
              <a:rPr lang="en-US" sz="3300" dirty="0" smtClean="0">
                <a:solidFill>
                  <a:schemeClr val="tx1"/>
                </a:solidFill>
              </a:rPr>
              <a:t>in a single growing season.</a:t>
            </a:r>
          </a:p>
          <a:p>
            <a:pPr algn="l">
              <a:spcBef>
                <a:spcPts val="1200"/>
              </a:spcBef>
              <a:buFont typeface="Arial" pitchFamily="34" charset="0"/>
              <a:buChar char="•"/>
            </a:pPr>
            <a:r>
              <a:rPr lang="en-US" sz="3300" dirty="0" smtClean="0">
                <a:solidFill>
                  <a:schemeClr val="tx1"/>
                </a:solidFill>
              </a:rPr>
              <a:t>All </a:t>
            </a:r>
            <a:r>
              <a:rPr lang="en-US" sz="3300" dirty="0">
                <a:solidFill>
                  <a:schemeClr val="tx1"/>
                </a:solidFill>
              </a:rPr>
              <a:t>roots, stems and leaves of the plant die annually. </a:t>
            </a:r>
            <a:endParaRPr lang="en-US" sz="3300" dirty="0" smtClean="0">
              <a:solidFill>
                <a:schemeClr val="tx1"/>
              </a:solidFill>
            </a:endParaRPr>
          </a:p>
          <a:p>
            <a:pPr algn="l">
              <a:spcBef>
                <a:spcPts val="1200"/>
              </a:spcBef>
              <a:buFont typeface="Arial" pitchFamily="34" charset="0"/>
              <a:buChar char="•"/>
            </a:pPr>
            <a:r>
              <a:rPr lang="en-US" sz="3300" dirty="0" smtClean="0">
                <a:solidFill>
                  <a:schemeClr val="tx1"/>
                </a:solidFill>
              </a:rPr>
              <a:t>Dormant seeds bridge </a:t>
            </a:r>
            <a:r>
              <a:rPr lang="en-US" sz="3300" dirty="0">
                <a:solidFill>
                  <a:schemeClr val="tx1"/>
                </a:solidFill>
              </a:rPr>
              <a:t>the gap between one generation and the next.</a:t>
            </a:r>
            <a:endParaRPr lang="en-US" sz="3300" dirty="0" smtClean="0">
              <a:solidFill>
                <a:schemeClr val="tx1"/>
              </a:solidFill>
            </a:endParaRPr>
          </a:p>
          <a:p>
            <a:pPr algn="l">
              <a:buFont typeface="Arial" pitchFamily="34" charset="0"/>
              <a:buChar char="•"/>
            </a:pPr>
            <a:endParaRPr lang="en-US" dirty="0" smtClean="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2053" name="Picture 5" descr="C:\Users\lmastropolo\Desktop\petuni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789006"/>
            <a:ext cx="4279900" cy="2855805"/>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97114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720" y="183115"/>
            <a:ext cx="7772400" cy="1153887"/>
          </a:xfrm>
        </p:spPr>
        <p:txBody>
          <a:bodyPr>
            <a:normAutofit/>
          </a:bodyPr>
          <a:lstStyle/>
          <a:p>
            <a:r>
              <a:rPr lang="en-US" sz="3600" b="1" dirty="0" smtClean="0">
                <a:solidFill>
                  <a:schemeClr val="tx1">
                    <a:lumMod val="65000"/>
                    <a:lumOff val="35000"/>
                  </a:schemeClr>
                </a:solidFill>
                <a:latin typeface="Century Gothic" pitchFamily="34" charset="0"/>
              </a:rPr>
              <a:t>Non-Native Invasive Plants</a:t>
            </a:r>
            <a:endParaRPr lang="en-US" sz="3600" dirty="0">
              <a:solidFill>
                <a:schemeClr val="tx1">
                  <a:lumMod val="65000"/>
                  <a:lumOff val="35000"/>
                </a:schemeClr>
              </a:solidFill>
              <a:latin typeface="Century Gothic" pitchFamily="34" charset="0"/>
            </a:endParaRPr>
          </a:p>
        </p:txBody>
      </p:sp>
      <p:sp>
        <p:nvSpPr>
          <p:cNvPr id="3" name="Subtitle 2"/>
          <p:cNvSpPr>
            <a:spLocks noGrp="1"/>
          </p:cNvSpPr>
          <p:nvPr>
            <p:ph type="subTitle" idx="1"/>
          </p:nvPr>
        </p:nvSpPr>
        <p:spPr>
          <a:xfrm>
            <a:off x="361944" y="1947810"/>
            <a:ext cx="6567488" cy="5377542"/>
          </a:xfrm>
        </p:spPr>
        <p:txBody>
          <a:bodyPr>
            <a:normAutofit/>
          </a:bodyPr>
          <a:lstStyle/>
          <a:p>
            <a:pPr marL="457200" indent="-457200" algn="l">
              <a:spcBef>
                <a:spcPts val="1200"/>
              </a:spcBef>
              <a:buFont typeface="Arial"/>
              <a:buChar char="•"/>
            </a:pPr>
            <a:r>
              <a:rPr lang="en-US" sz="2800" dirty="0" smtClean="0">
                <a:solidFill>
                  <a:schemeClr val="tx1"/>
                </a:solidFill>
              </a:rPr>
              <a:t>Introduced from outside the ecosystem with characteristics that allow them to dominate and limit diversity </a:t>
            </a:r>
          </a:p>
          <a:p>
            <a:pPr marL="457200" indent="-457200" algn="l">
              <a:spcBef>
                <a:spcPts val="1200"/>
              </a:spcBef>
              <a:buFont typeface="Arial"/>
              <a:buChar char="•"/>
            </a:pPr>
            <a:r>
              <a:rPr lang="en-US" sz="2800" dirty="0" smtClean="0">
                <a:solidFill>
                  <a:schemeClr val="tx1"/>
                </a:solidFill>
              </a:rPr>
              <a:t>Outcompete native plants for light, space and nutrients</a:t>
            </a:r>
          </a:p>
          <a:p>
            <a:pPr marL="457200" indent="-457200" algn="l">
              <a:spcBef>
                <a:spcPts val="1200"/>
              </a:spcBef>
              <a:buFont typeface="Arial"/>
              <a:buChar char="•"/>
            </a:pPr>
            <a:r>
              <a:rPr lang="en-US" sz="2800" dirty="0" smtClean="0">
                <a:solidFill>
                  <a:schemeClr val="tx1"/>
                </a:solidFill>
              </a:rPr>
              <a:t>Offer little to no benefit to animal and insects within that ecosystem</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67586" name="Picture 2" descr="Image result for japanese knotweed">
            <a:hlinkClick r:id="rId3"/>
          </p:cNvPr>
          <p:cNvPicPr>
            <a:picLocks noChangeAspect="1" noChangeArrowheads="1"/>
          </p:cNvPicPr>
          <p:nvPr/>
        </p:nvPicPr>
        <p:blipFill>
          <a:blip r:embed="rId4"/>
          <a:srcRect l="39910"/>
          <a:stretch>
            <a:fillRect/>
          </a:stretch>
        </p:blipFill>
        <p:spPr bwMode="auto">
          <a:xfrm>
            <a:off x="6770687" y="1981200"/>
            <a:ext cx="2344737" cy="3133725"/>
          </a:xfrm>
          <a:prstGeom prst="roundRect">
            <a:avLst/>
          </a:prstGeom>
          <a:noFill/>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83115"/>
            <a:ext cx="7772400" cy="1153887"/>
          </a:xfrm>
        </p:spPr>
        <p:txBody>
          <a:bodyPr>
            <a:normAutofit/>
          </a:bodyPr>
          <a:lstStyle/>
          <a:p>
            <a:r>
              <a:rPr lang="en-US" sz="3600" b="1" dirty="0" smtClean="0">
                <a:solidFill>
                  <a:schemeClr val="tx1">
                    <a:lumMod val="65000"/>
                    <a:lumOff val="35000"/>
                  </a:schemeClr>
                </a:solidFill>
                <a:latin typeface="Century Gothic" pitchFamily="34" charset="0"/>
              </a:rPr>
              <a:t>Weeds</a:t>
            </a:r>
            <a:endParaRPr lang="en-US" sz="3600" dirty="0">
              <a:solidFill>
                <a:schemeClr val="tx1">
                  <a:lumMod val="65000"/>
                  <a:lumOff val="35000"/>
                </a:schemeClr>
              </a:solidFill>
              <a:latin typeface="Century Gothic" pitchFamily="34" charset="0"/>
            </a:endParaRPr>
          </a:p>
        </p:txBody>
      </p:sp>
      <p:sp>
        <p:nvSpPr>
          <p:cNvPr id="3" name="Subtitle 2"/>
          <p:cNvSpPr>
            <a:spLocks noGrp="1"/>
          </p:cNvSpPr>
          <p:nvPr>
            <p:ph type="subTitle" idx="1"/>
          </p:nvPr>
        </p:nvSpPr>
        <p:spPr>
          <a:xfrm>
            <a:off x="426720" y="1353458"/>
            <a:ext cx="6050280" cy="5377542"/>
          </a:xfrm>
        </p:spPr>
        <p:txBody>
          <a:bodyPr>
            <a:normAutofit/>
          </a:bodyPr>
          <a:lstStyle/>
          <a:p>
            <a:pPr algn="l">
              <a:buFont typeface="Arial" pitchFamily="34" charset="0"/>
              <a:buChar char="•"/>
            </a:pPr>
            <a:r>
              <a:rPr lang="en-US" sz="2800" dirty="0">
                <a:solidFill>
                  <a:schemeClr val="tx1"/>
                </a:solidFill>
              </a:rPr>
              <a:t>Not planted by the </a:t>
            </a:r>
            <a:r>
              <a:rPr lang="en-US" sz="2800" dirty="0" smtClean="0">
                <a:solidFill>
                  <a:schemeClr val="tx1"/>
                </a:solidFill>
              </a:rPr>
              <a:t>gardener</a:t>
            </a:r>
            <a:endParaRPr lang="en-US" sz="2800" dirty="0">
              <a:solidFill>
                <a:schemeClr val="tx1"/>
              </a:solidFill>
            </a:endParaRPr>
          </a:p>
          <a:p>
            <a:pPr algn="l"/>
            <a:endParaRPr lang="en-US" sz="2800" dirty="0">
              <a:solidFill>
                <a:schemeClr val="tx1"/>
              </a:solidFill>
            </a:endParaRPr>
          </a:p>
          <a:p>
            <a:pPr algn="l">
              <a:buFont typeface="Arial" pitchFamily="34" charset="0"/>
              <a:buChar char="•"/>
            </a:pPr>
            <a:r>
              <a:rPr lang="en-US" sz="2800" dirty="0">
                <a:solidFill>
                  <a:schemeClr val="tx1"/>
                </a:solidFill>
              </a:rPr>
              <a:t>Not valued where </a:t>
            </a:r>
            <a:r>
              <a:rPr lang="en-US" sz="2800" dirty="0" smtClean="0">
                <a:solidFill>
                  <a:schemeClr val="tx1"/>
                </a:solidFill>
              </a:rPr>
              <a:t>they are growing</a:t>
            </a:r>
          </a:p>
          <a:p>
            <a:pPr algn="l">
              <a:buFont typeface="Arial" pitchFamily="34" charset="0"/>
              <a:buChar char="•"/>
            </a:pPr>
            <a:endParaRPr lang="en-US" sz="2800" dirty="0">
              <a:solidFill>
                <a:schemeClr val="tx1"/>
              </a:solidFill>
            </a:endParaRPr>
          </a:p>
          <a:p>
            <a:pPr algn="l">
              <a:buFont typeface="Arial" pitchFamily="34" charset="0"/>
              <a:buChar char="•"/>
            </a:pPr>
            <a:r>
              <a:rPr lang="en-US" sz="2800" dirty="0" smtClean="0">
                <a:solidFill>
                  <a:schemeClr val="tx1"/>
                </a:solidFill>
              </a:rPr>
              <a:t>Vigorous </a:t>
            </a:r>
            <a:r>
              <a:rPr lang="en-US" sz="2800" dirty="0">
                <a:solidFill>
                  <a:schemeClr val="tx1"/>
                </a:solidFill>
              </a:rPr>
              <a:t>growth </a:t>
            </a:r>
            <a:r>
              <a:rPr lang="en-US" sz="2800" dirty="0" smtClean="0">
                <a:solidFill>
                  <a:schemeClr val="tx1"/>
                </a:solidFill>
              </a:rPr>
              <a:t>which can choke </a:t>
            </a:r>
            <a:r>
              <a:rPr lang="en-US" sz="2800" dirty="0">
                <a:solidFill>
                  <a:schemeClr val="tx1"/>
                </a:solidFill>
              </a:rPr>
              <a:t>out more desirable </a:t>
            </a:r>
            <a:r>
              <a:rPr lang="en-US" sz="2800" dirty="0" smtClean="0">
                <a:solidFill>
                  <a:schemeClr val="tx1"/>
                </a:solidFill>
              </a:rPr>
              <a:t>plants</a:t>
            </a:r>
          </a:p>
          <a:p>
            <a:pPr algn="l">
              <a:buFont typeface="Arial" pitchFamily="34" charset="0"/>
              <a:buChar char="•"/>
            </a:pPr>
            <a:endParaRPr lang="en-US" sz="2800" dirty="0">
              <a:solidFill>
                <a:schemeClr val="tx1"/>
              </a:solidFill>
            </a:endParaRPr>
          </a:p>
          <a:p>
            <a:pPr algn="l">
              <a:buFont typeface="Arial" pitchFamily="34" charset="0"/>
              <a:buChar char="•"/>
            </a:pPr>
            <a:r>
              <a:rPr lang="en-US" sz="2800" dirty="0" smtClean="0">
                <a:solidFill>
                  <a:schemeClr val="tx1"/>
                </a:solidFill>
              </a:rPr>
              <a:t>Can indicate poor soil conditions </a:t>
            </a:r>
            <a:endParaRPr lang="en-US" sz="2800" dirty="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1026" name="Picture 2" descr="C:\Users\bvanclief\Desktop\Fennel_Foeniculum_vulgare-7.jpg"/>
          <p:cNvPicPr>
            <a:picLocks noChangeAspect="1" noChangeArrowheads="1"/>
          </p:cNvPicPr>
          <p:nvPr/>
        </p:nvPicPr>
        <p:blipFill>
          <a:blip r:embed="rId3"/>
          <a:srcRect/>
          <a:stretch>
            <a:fillRect/>
          </a:stretch>
        </p:blipFill>
        <p:spPr bwMode="auto">
          <a:xfrm>
            <a:off x="6720840" y="1201058"/>
            <a:ext cx="2423160" cy="3078480"/>
          </a:xfrm>
          <a:prstGeom prst="rect">
            <a:avLst/>
          </a:prstGeom>
          <a:noFill/>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04685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 y="187961"/>
            <a:ext cx="8458200" cy="1498600"/>
          </a:xfrm>
        </p:spPr>
        <p:txBody>
          <a:bodyPr>
            <a:normAutofit/>
          </a:bodyPr>
          <a:lstStyle/>
          <a:p>
            <a:r>
              <a:rPr lang="en-US" sz="3600" b="1" dirty="0">
                <a:solidFill>
                  <a:schemeClr val="tx1">
                    <a:lumMod val="65000"/>
                    <a:lumOff val="35000"/>
                  </a:schemeClr>
                </a:solidFill>
                <a:latin typeface="Century Gothic" pitchFamily="34" charset="0"/>
              </a:rPr>
              <a:t>Weed</a:t>
            </a:r>
            <a:r>
              <a:rPr lang="en-US" sz="3600" b="1" dirty="0" smtClean="0">
                <a:solidFill>
                  <a:schemeClr val="tx1">
                    <a:lumMod val="65000"/>
                    <a:lumOff val="35000"/>
                  </a:schemeClr>
                </a:solidFill>
                <a:latin typeface="Century Gothic" pitchFamily="34" charset="0"/>
              </a:rPr>
              <a:t> Management</a:t>
            </a:r>
            <a:endParaRPr lang="en-US" sz="3600" dirty="0">
              <a:solidFill>
                <a:schemeClr val="tx1">
                  <a:lumMod val="65000"/>
                  <a:lumOff val="35000"/>
                </a:schemeClr>
              </a:solidFill>
              <a:latin typeface="Century Gothic" pitchFamily="34" charset="0"/>
            </a:endParaRPr>
          </a:p>
        </p:txBody>
      </p:sp>
      <p:sp>
        <p:nvSpPr>
          <p:cNvPr id="8" name="Subtitle 2"/>
          <p:cNvSpPr>
            <a:spLocks noGrp="1"/>
          </p:cNvSpPr>
          <p:nvPr>
            <p:ph type="subTitle" idx="1"/>
          </p:nvPr>
        </p:nvSpPr>
        <p:spPr>
          <a:xfrm>
            <a:off x="685800" y="1199635"/>
            <a:ext cx="7886700" cy="5377542"/>
          </a:xfrm>
        </p:spPr>
        <p:txBody>
          <a:bodyPr>
            <a:normAutofit lnSpcReduction="10000"/>
          </a:bodyPr>
          <a:lstStyle/>
          <a:p>
            <a:pPr algn="l">
              <a:buFont typeface="Arial" pitchFamily="34" charset="0"/>
              <a:buChar char="•"/>
            </a:pPr>
            <a:r>
              <a:rPr lang="en-US" dirty="0">
                <a:solidFill>
                  <a:schemeClr val="tx1"/>
                </a:solidFill>
              </a:rPr>
              <a:t>Understand plant </a:t>
            </a:r>
            <a:r>
              <a:rPr lang="en-US" dirty="0" smtClean="0">
                <a:solidFill>
                  <a:schemeClr val="tx1"/>
                </a:solidFill>
              </a:rPr>
              <a:t>biology</a:t>
            </a:r>
          </a:p>
          <a:p>
            <a:pPr algn="l"/>
            <a:endParaRPr lang="en-US" dirty="0">
              <a:solidFill>
                <a:schemeClr val="tx1"/>
              </a:solidFill>
            </a:endParaRPr>
          </a:p>
          <a:p>
            <a:pPr algn="l">
              <a:buFont typeface="Arial" pitchFamily="34" charset="0"/>
              <a:buChar char="•"/>
            </a:pPr>
            <a:r>
              <a:rPr lang="en-US" dirty="0" smtClean="0">
                <a:solidFill>
                  <a:schemeClr val="tx1"/>
                </a:solidFill>
              </a:rPr>
              <a:t>Manual removal methods</a:t>
            </a:r>
          </a:p>
          <a:p>
            <a:pPr algn="l">
              <a:buFont typeface="Arial" pitchFamily="34" charset="0"/>
              <a:buChar char="•"/>
            </a:pPr>
            <a:endParaRPr lang="en-US" dirty="0">
              <a:solidFill>
                <a:schemeClr val="tx1"/>
              </a:solidFill>
            </a:endParaRPr>
          </a:p>
          <a:p>
            <a:pPr algn="l">
              <a:spcAft>
                <a:spcPts val="1800"/>
              </a:spcAft>
              <a:buFont typeface="Arial" pitchFamily="34" charset="0"/>
              <a:buChar char="•"/>
            </a:pPr>
            <a:r>
              <a:rPr lang="en-US" dirty="0" smtClean="0">
                <a:solidFill>
                  <a:schemeClr val="tx1"/>
                </a:solidFill>
              </a:rPr>
              <a:t>Do not apply herbicides</a:t>
            </a:r>
          </a:p>
          <a:p>
            <a:pPr lvl="1" algn="l">
              <a:buFont typeface="Arial" pitchFamily="34" charset="0"/>
              <a:buChar char="•"/>
            </a:pPr>
            <a:r>
              <a:rPr lang="en-US" dirty="0" smtClean="0">
                <a:solidFill>
                  <a:schemeClr val="tx1"/>
                </a:solidFill>
              </a:rPr>
              <a:t>Must be a PA licensed pesticide applicator</a:t>
            </a:r>
          </a:p>
          <a:p>
            <a:pPr lvl="1" algn="l">
              <a:buFont typeface="Arial" pitchFamily="34" charset="0"/>
              <a:buChar char="•"/>
            </a:pPr>
            <a:r>
              <a:rPr lang="en-US" dirty="0" smtClean="0">
                <a:solidFill>
                  <a:schemeClr val="tx1"/>
                </a:solidFill>
              </a:rPr>
              <a:t>Herbicide will easily move into groundwater</a:t>
            </a:r>
          </a:p>
          <a:p>
            <a:pPr lvl="1" algn="l">
              <a:buFont typeface="Arial" pitchFamily="34" charset="0"/>
              <a:buChar char="•"/>
            </a:pPr>
            <a:r>
              <a:rPr lang="en-US" dirty="0" smtClean="0">
                <a:solidFill>
                  <a:schemeClr val="tx1"/>
                </a:solidFill>
              </a:rPr>
              <a:t>Strategic &amp; targeted application when necessary</a:t>
            </a:r>
          </a:p>
          <a:p>
            <a:pPr lvl="1" algn="l"/>
            <a:endParaRPr lang="en-US" dirty="0">
              <a:solidFill>
                <a:schemeClr val="tx1"/>
              </a:solidFill>
            </a:endParaRPr>
          </a:p>
          <a:p>
            <a:pPr algn="l">
              <a:buFont typeface="Arial" pitchFamily="34" charset="0"/>
              <a:buChar char="•"/>
            </a:pPr>
            <a:r>
              <a:rPr lang="en-US" dirty="0" smtClean="0">
                <a:solidFill>
                  <a:schemeClr val="tx1"/>
                </a:solidFill>
              </a:rPr>
              <a:t>Alert supervisor </a:t>
            </a:r>
            <a:endParaRPr lang="en-US" dirty="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2050" name="Picture 2" descr="C:\Users\bvanclief\Desktop\weeding-400x600.jpg"/>
          <p:cNvPicPr>
            <a:picLocks noChangeAspect="1" noChangeArrowheads="1"/>
          </p:cNvPicPr>
          <p:nvPr/>
        </p:nvPicPr>
        <p:blipFill>
          <a:blip r:embed="rId3"/>
          <a:srcRect/>
          <a:stretch>
            <a:fillRect/>
          </a:stretch>
        </p:blipFill>
        <p:spPr bwMode="auto">
          <a:xfrm>
            <a:off x="6400800" y="1021080"/>
            <a:ext cx="1950720" cy="3078480"/>
          </a:xfrm>
          <a:prstGeom prst="rect">
            <a:avLst/>
          </a:prstGeom>
          <a:noFill/>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3993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 y="187961"/>
            <a:ext cx="8458200" cy="1498600"/>
          </a:xfrm>
        </p:spPr>
        <p:txBody>
          <a:bodyPr>
            <a:normAutofit/>
          </a:bodyPr>
          <a:lstStyle/>
          <a:p>
            <a:r>
              <a:rPr lang="en-US" sz="3600" b="1" dirty="0" smtClean="0">
                <a:solidFill>
                  <a:schemeClr val="tx1">
                    <a:lumMod val="65000"/>
                    <a:lumOff val="35000"/>
                  </a:schemeClr>
                </a:solidFill>
                <a:latin typeface="Century Gothic" pitchFamily="34" charset="0"/>
              </a:rPr>
              <a:t>Hand Pulling</a:t>
            </a:r>
            <a:endParaRPr lang="en-US" sz="3600" dirty="0">
              <a:solidFill>
                <a:schemeClr val="tx1">
                  <a:lumMod val="65000"/>
                  <a:lumOff val="35000"/>
                </a:schemeClr>
              </a:solidFill>
              <a:latin typeface="Century Gothic" pitchFamily="34" charset="0"/>
            </a:endParaRPr>
          </a:p>
        </p:txBody>
      </p:sp>
      <p:sp>
        <p:nvSpPr>
          <p:cNvPr id="8" name="Subtitle 2"/>
          <p:cNvSpPr>
            <a:spLocks noGrp="1"/>
          </p:cNvSpPr>
          <p:nvPr>
            <p:ph type="subTitle" idx="1"/>
          </p:nvPr>
        </p:nvSpPr>
        <p:spPr>
          <a:xfrm>
            <a:off x="685800" y="1199635"/>
            <a:ext cx="3721100" cy="5377542"/>
          </a:xfrm>
        </p:spPr>
        <p:txBody>
          <a:bodyPr>
            <a:normAutofit/>
          </a:bodyPr>
          <a:lstStyle/>
          <a:p>
            <a:pPr algn="l">
              <a:buFont typeface="Arial" pitchFamily="34" charset="0"/>
              <a:buChar char="•"/>
            </a:pPr>
            <a:r>
              <a:rPr lang="en-US" sz="2400" dirty="0" smtClean="0">
                <a:solidFill>
                  <a:schemeClr val="tx1"/>
                </a:solidFill>
              </a:rPr>
              <a:t>Gather </a:t>
            </a:r>
            <a:r>
              <a:rPr lang="en-US" sz="2400" dirty="0">
                <a:solidFill>
                  <a:schemeClr val="tx1"/>
                </a:solidFill>
              </a:rPr>
              <a:t>plant near the base and pull upward (remove entire root mass including tap root)</a:t>
            </a:r>
          </a:p>
          <a:p>
            <a:pPr algn="l">
              <a:buFont typeface="Arial" pitchFamily="34" charset="0"/>
              <a:buChar char="•"/>
            </a:pPr>
            <a:r>
              <a:rPr lang="en-US" sz="2400" dirty="0">
                <a:solidFill>
                  <a:schemeClr val="tx1"/>
                </a:solidFill>
              </a:rPr>
              <a:t>Use a shovel or spade if it helps loosen the soil</a:t>
            </a:r>
          </a:p>
          <a:p>
            <a:pPr algn="l">
              <a:buFont typeface="Arial" pitchFamily="34" charset="0"/>
              <a:buChar char="•"/>
            </a:pPr>
            <a:r>
              <a:rPr lang="en-US" sz="2400" dirty="0">
                <a:solidFill>
                  <a:schemeClr val="tx1"/>
                </a:solidFill>
              </a:rPr>
              <a:t>Easiest when soil is moist</a:t>
            </a:r>
          </a:p>
          <a:p>
            <a:pPr algn="l">
              <a:buFont typeface="Arial" pitchFamily="34" charset="0"/>
              <a:buChar char="•"/>
            </a:pPr>
            <a:r>
              <a:rPr lang="en-US" sz="2400" dirty="0">
                <a:solidFill>
                  <a:schemeClr val="tx1"/>
                </a:solidFill>
              </a:rPr>
              <a:t>Using a shovel or rake smooth the soil to fill in the remaining hole and cover with mulch</a:t>
            </a:r>
          </a:p>
          <a:p>
            <a:pPr algn="l">
              <a:buFont typeface="Arial" pitchFamily="34" charset="0"/>
              <a:buChar char="•"/>
            </a:pPr>
            <a:r>
              <a:rPr lang="en-US" sz="2400" dirty="0">
                <a:solidFill>
                  <a:schemeClr val="tx1"/>
                </a:solidFill>
              </a:rPr>
              <a:t>Properly dispose of plant</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4" name="Picture 2" descr="http://revphilwilson.com/wp-content/uploads/2014/04/weeds-pull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097"/>
          <a:stretch/>
        </p:blipFill>
        <p:spPr bwMode="auto">
          <a:xfrm>
            <a:off x="4762500" y="1549401"/>
            <a:ext cx="4114800" cy="315465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77737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 y="203201"/>
            <a:ext cx="8458200" cy="1498600"/>
          </a:xfrm>
        </p:spPr>
        <p:txBody>
          <a:bodyPr>
            <a:normAutofit/>
          </a:bodyPr>
          <a:lstStyle/>
          <a:p>
            <a:r>
              <a:rPr lang="en-US" sz="3600" b="1" dirty="0" smtClean="0">
                <a:solidFill>
                  <a:schemeClr val="tx1">
                    <a:lumMod val="65000"/>
                    <a:lumOff val="35000"/>
                  </a:schemeClr>
                </a:solidFill>
                <a:latin typeface="Century Gothic" pitchFamily="34" charset="0"/>
              </a:rPr>
              <a:t>Hand Tools for Weed Management</a:t>
            </a:r>
            <a:endParaRPr lang="en-US" sz="3600" dirty="0">
              <a:solidFill>
                <a:schemeClr val="tx1">
                  <a:lumMod val="65000"/>
                  <a:lumOff val="35000"/>
                </a:schemeClr>
              </a:solidFill>
              <a:latin typeface="Century Gothic" pitchFamily="34" charset="0"/>
            </a:endParaRPr>
          </a:p>
        </p:txBody>
      </p:sp>
      <p:pic>
        <p:nvPicPr>
          <p:cNvPr id="7" name="Picture 6" descr="Screen Shot 2015-07-14 at 10.58.19 PM.png"/>
          <p:cNvPicPr>
            <a:picLocks noChangeAspect="1"/>
          </p:cNvPicPr>
          <p:nvPr/>
        </p:nvPicPr>
        <p:blipFill rotWithShape="1">
          <a:blip r:embed="rId3">
            <a:extLst>
              <a:ext uri="{28A0092B-C50C-407E-A947-70E740481C1C}">
                <a14:useLocalDpi xmlns:a14="http://schemas.microsoft.com/office/drawing/2010/main" val="0"/>
              </a:ext>
            </a:extLst>
          </a:blip>
          <a:srcRect l="1964" t="9960" r="1661" b="3386"/>
          <a:stretch/>
        </p:blipFill>
        <p:spPr>
          <a:xfrm>
            <a:off x="558800" y="2032001"/>
            <a:ext cx="6668345" cy="4546599"/>
          </a:xfrm>
          <a:prstGeom prst="rect">
            <a:avLst/>
          </a:prstGeom>
        </p:spPr>
      </p:pic>
      <p:sp>
        <p:nvSpPr>
          <p:cNvPr id="5" name="Rectangle 4"/>
          <p:cNvSpPr/>
          <p:nvPr/>
        </p:nvSpPr>
        <p:spPr>
          <a:xfrm>
            <a:off x="685800" y="1364735"/>
            <a:ext cx="3634906" cy="523220"/>
          </a:xfrm>
          <a:prstGeom prst="rect">
            <a:avLst/>
          </a:prstGeom>
        </p:spPr>
        <p:txBody>
          <a:bodyPr wrap="none">
            <a:spAutoFit/>
          </a:bodyPr>
          <a:lstStyle/>
          <a:p>
            <a:r>
              <a:rPr lang="en-US" sz="2800" dirty="0" smtClean="0"/>
              <a:t>Gardener’s Digging Tool</a:t>
            </a:r>
            <a:endParaRPr lang="en-US" sz="2800" dirty="0"/>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93110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 y="162561"/>
            <a:ext cx="8458200" cy="1498600"/>
          </a:xfrm>
        </p:spPr>
        <p:txBody>
          <a:bodyPr>
            <a:normAutofit/>
          </a:bodyPr>
          <a:lstStyle/>
          <a:p>
            <a:r>
              <a:rPr lang="en-US" sz="3600" b="1" dirty="0" smtClean="0">
                <a:solidFill>
                  <a:schemeClr val="tx1">
                    <a:lumMod val="65000"/>
                    <a:lumOff val="35000"/>
                  </a:schemeClr>
                </a:solidFill>
                <a:latin typeface="Century Gothic" pitchFamily="34" charset="0"/>
              </a:rPr>
              <a:t>Hand Tools for Weed Management</a:t>
            </a:r>
            <a:endParaRPr lang="en-US" sz="3600" b="1" dirty="0">
              <a:solidFill>
                <a:schemeClr val="tx1">
                  <a:lumMod val="65000"/>
                  <a:lumOff val="35000"/>
                </a:schemeClr>
              </a:solidFill>
              <a:latin typeface="Century Gothic" pitchFamily="34" charset="0"/>
            </a:endParaRPr>
          </a:p>
        </p:txBody>
      </p:sp>
      <p:sp>
        <p:nvSpPr>
          <p:cNvPr id="8" name="Rectangle 7"/>
          <p:cNvSpPr/>
          <p:nvPr/>
        </p:nvSpPr>
        <p:spPr>
          <a:xfrm>
            <a:off x="594360" y="1875136"/>
            <a:ext cx="3307080" cy="523220"/>
          </a:xfrm>
          <a:prstGeom prst="rect">
            <a:avLst/>
          </a:prstGeom>
        </p:spPr>
        <p:txBody>
          <a:bodyPr wrap="square">
            <a:spAutoFit/>
          </a:bodyPr>
          <a:lstStyle/>
          <a:p>
            <a:r>
              <a:rPr lang="en-US" sz="2800" dirty="0" smtClean="0"/>
              <a:t>Small Pick Mattock</a:t>
            </a:r>
            <a:endParaRPr lang="en-US" sz="2800" dirty="0"/>
          </a:p>
        </p:txBody>
      </p:sp>
      <p:pic>
        <p:nvPicPr>
          <p:cNvPr id="3" name="Picture 2"/>
          <p:cNvPicPr>
            <a:picLocks noChangeAspect="1"/>
          </p:cNvPicPr>
          <p:nvPr/>
        </p:nvPicPr>
        <p:blipFill>
          <a:blip r:embed="rId3"/>
          <a:stretch>
            <a:fillRect/>
          </a:stretch>
        </p:blipFill>
        <p:spPr>
          <a:xfrm>
            <a:off x="3388416" y="1206500"/>
            <a:ext cx="4853884" cy="4853884"/>
          </a:xfrm>
          <a:prstGeom prst="rect">
            <a:avLst/>
          </a:prstGeom>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14127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1500" y="1930400"/>
            <a:ext cx="7485310" cy="4355737"/>
          </a:xfrm>
          <a:prstGeom prst="rect">
            <a:avLst/>
          </a:prstGeom>
        </p:spPr>
      </p:pic>
      <p:sp>
        <p:nvSpPr>
          <p:cNvPr id="8" name="Title 1"/>
          <p:cNvSpPr txBox="1">
            <a:spLocks/>
          </p:cNvSpPr>
          <p:nvPr/>
        </p:nvSpPr>
        <p:spPr>
          <a:xfrm>
            <a:off x="335280" y="177801"/>
            <a:ext cx="8458200" cy="1498600"/>
          </a:xfrm>
          <a:prstGeom prst="rect">
            <a:avLst/>
          </a:prstGeom>
        </p:spPr>
        <p:txBody>
          <a:bodyPr>
            <a:normAutofit/>
          </a:bodyPr>
          <a:lstStyle/>
          <a:p>
            <a:pPr marL="0" marR="0" lvl="0" indent="0" algn="ctr" fontAlgn="auto">
              <a:lnSpc>
                <a:spcPct val="100000"/>
              </a:lnSpc>
              <a:spcBef>
                <a:spcPct val="0"/>
              </a:spcBef>
              <a:spcAft>
                <a:spcPts val="0"/>
              </a:spcAft>
              <a:buClrTx/>
              <a:buSzTx/>
              <a:tabLst/>
              <a:defRPr/>
            </a:pPr>
            <a:r>
              <a:rPr lang="en-US" sz="3600" b="1" dirty="0" smtClean="0">
                <a:solidFill>
                  <a:schemeClr val="tx1">
                    <a:lumMod val="65000"/>
                    <a:lumOff val="35000"/>
                  </a:schemeClr>
                </a:solidFill>
                <a:latin typeface="Century Gothic" pitchFamily="34" charset="0"/>
                <a:ea typeface="+mj-ea"/>
                <a:cs typeface="+mj-cs"/>
              </a:rPr>
              <a:t>Hand Tools for Weed Management</a:t>
            </a:r>
            <a:endParaRPr lang="en-US" sz="3600" b="1" dirty="0">
              <a:solidFill>
                <a:schemeClr val="tx1">
                  <a:lumMod val="65000"/>
                  <a:lumOff val="35000"/>
                </a:schemeClr>
              </a:solidFill>
              <a:latin typeface="Century Gothic" pitchFamily="34" charset="0"/>
              <a:ea typeface="+mj-ea"/>
              <a:cs typeface="+mj-cs"/>
            </a:endParaRPr>
          </a:p>
        </p:txBody>
      </p:sp>
      <p:sp>
        <p:nvSpPr>
          <p:cNvPr id="5" name="Rectangle 4"/>
          <p:cNvSpPr/>
          <p:nvPr/>
        </p:nvSpPr>
        <p:spPr>
          <a:xfrm>
            <a:off x="685800" y="2169775"/>
            <a:ext cx="4280852" cy="523220"/>
          </a:xfrm>
          <a:prstGeom prst="rect">
            <a:avLst/>
          </a:prstGeom>
        </p:spPr>
        <p:txBody>
          <a:bodyPr wrap="none">
            <a:spAutoFit/>
          </a:bodyPr>
          <a:lstStyle/>
          <a:p>
            <a:r>
              <a:rPr lang="en-US" sz="2800" dirty="0" smtClean="0"/>
              <a:t>Long handle, pointed shovel</a:t>
            </a:r>
            <a:endParaRPr lang="en-US" sz="2800" dirty="0"/>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90976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62300" y="83820"/>
            <a:ext cx="2779928"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Overview</a:t>
            </a:r>
            <a:endParaRPr lang="en-US" sz="4400" b="1" dirty="0">
              <a:solidFill>
                <a:schemeClr val="tx1">
                  <a:lumMod val="65000"/>
                  <a:lumOff val="35000"/>
                </a:schemeClr>
              </a:solidFill>
              <a:latin typeface="Century Gothic" pitchFamily="34" charset="0"/>
            </a:endParaRPr>
          </a:p>
        </p:txBody>
      </p:sp>
      <p:sp>
        <p:nvSpPr>
          <p:cNvPr id="12" name="Rectangle 11"/>
          <p:cNvSpPr/>
          <p:nvPr/>
        </p:nvSpPr>
        <p:spPr>
          <a:xfrm>
            <a:off x="883921" y="1386840"/>
            <a:ext cx="7998616" cy="2400657"/>
          </a:xfrm>
          <a:prstGeom prst="rect">
            <a:avLst/>
          </a:prstGeom>
        </p:spPr>
        <p:txBody>
          <a:bodyPr wrap="square">
            <a:spAutoFit/>
          </a:bodyPr>
          <a:lstStyle/>
          <a:p>
            <a:pPr>
              <a:spcAft>
                <a:spcPts val="1200"/>
              </a:spcAft>
              <a:buFont typeface="Arial" pitchFamily="34" charset="0"/>
              <a:buChar char="•"/>
              <a:defRPr/>
            </a:pPr>
            <a:r>
              <a:rPr lang="en-US" sz="2400" dirty="0" smtClean="0">
                <a:latin typeface="Century Gothic" pitchFamily="34" charset="0"/>
              </a:rPr>
              <a:t>Why is it important to control invasive weeds in green </a:t>
            </a:r>
            <a:r>
              <a:rPr lang="en-US" sz="2400" dirty="0" err="1" smtClean="0">
                <a:latin typeface="Century Gothic" pitchFamily="34" charset="0"/>
              </a:rPr>
              <a:t>stormwater</a:t>
            </a:r>
            <a:r>
              <a:rPr lang="en-US" sz="2400" dirty="0" smtClean="0">
                <a:latin typeface="Century Gothic" pitchFamily="34" charset="0"/>
              </a:rPr>
              <a:t> infrastructure practices?</a:t>
            </a:r>
          </a:p>
          <a:p>
            <a:pPr>
              <a:spcAft>
                <a:spcPts val="1200"/>
              </a:spcAft>
              <a:buFont typeface="Arial" pitchFamily="34" charset="0"/>
              <a:buChar char="•"/>
              <a:defRPr/>
            </a:pPr>
            <a:r>
              <a:rPr lang="en-US" sz="2400" dirty="0" smtClean="0">
                <a:latin typeface="Century Gothic" pitchFamily="34" charset="0"/>
              </a:rPr>
              <a:t>What are the characteristics of invasive weeds?</a:t>
            </a:r>
          </a:p>
          <a:p>
            <a:pPr>
              <a:spcAft>
                <a:spcPts val="1200"/>
              </a:spcAft>
              <a:buFont typeface="Arial" pitchFamily="34" charset="0"/>
              <a:buChar char="•"/>
              <a:defRPr/>
            </a:pPr>
            <a:r>
              <a:rPr lang="en-US" sz="2400" dirty="0" smtClean="0">
                <a:latin typeface="Century Gothic" pitchFamily="34" charset="0"/>
              </a:rPr>
              <a:t>How do we identify common invasive weeds?</a:t>
            </a:r>
          </a:p>
          <a:p>
            <a:pPr>
              <a:buFont typeface="Arial" pitchFamily="34" charset="0"/>
              <a:buChar char="•"/>
              <a:defRPr/>
            </a:pPr>
            <a:r>
              <a:rPr lang="en-US" sz="2400" dirty="0" smtClean="0">
                <a:latin typeface="Century Gothic" pitchFamily="34" charset="0"/>
              </a:rPr>
              <a:t>What are best practices for invasive weed removal?</a:t>
            </a:r>
          </a:p>
        </p:txBody>
      </p:sp>
      <p:grpSp>
        <p:nvGrpSpPr>
          <p:cNvPr id="13" name="Group 12"/>
          <p:cNvGrpSpPr/>
          <p:nvPr/>
        </p:nvGrpSpPr>
        <p:grpSpPr>
          <a:xfrm>
            <a:off x="463345" y="4404360"/>
            <a:ext cx="8566968" cy="2412075"/>
            <a:chOff x="347885" y="4835236"/>
            <a:chExt cx="7557247" cy="2022764"/>
          </a:xfrm>
        </p:grpSpPr>
        <p:sp>
          <p:nvSpPr>
            <p:cNvPr id="14" name="Rectangle 13"/>
            <p:cNvSpPr/>
            <p:nvPr/>
          </p:nvSpPr>
          <p:spPr>
            <a:xfrm>
              <a:off x="347885" y="4835236"/>
              <a:ext cx="7557247" cy="20227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900"/>
                </a:solidFill>
              </a:endParaRPr>
            </a:p>
          </p:txBody>
        </p:sp>
        <p:pic>
          <p:nvPicPr>
            <p:cNvPr id="15" name="Picture 2" descr="http://farm3.staticflickr.com/2627/3777125823_970f9dda2a.jpg"/>
            <p:cNvPicPr>
              <a:picLocks noChangeAspect="1" noChangeArrowheads="1"/>
            </p:cNvPicPr>
            <p:nvPr/>
          </p:nvPicPr>
          <p:blipFill>
            <a:blip r:embed="rId3"/>
            <a:srcRect/>
            <a:stretch>
              <a:fillRect/>
            </a:stretch>
          </p:blipFill>
          <p:spPr bwMode="auto">
            <a:xfrm>
              <a:off x="526515" y="5041971"/>
              <a:ext cx="2199698" cy="1649774"/>
            </a:xfrm>
            <a:prstGeom prst="roundRect">
              <a:avLst/>
            </a:prstGeom>
            <a:noFill/>
          </p:spPr>
        </p:pic>
        <p:pic>
          <p:nvPicPr>
            <p:cNvPr id="16" name="Picture 4" descr="http://155.247.107.222/tvssi/images/villanova_site1.jpg"/>
            <p:cNvPicPr>
              <a:picLocks noChangeAspect="1" noChangeArrowheads="1"/>
            </p:cNvPicPr>
            <p:nvPr/>
          </p:nvPicPr>
          <p:blipFill>
            <a:blip r:embed="rId4"/>
            <a:srcRect/>
            <a:stretch>
              <a:fillRect/>
            </a:stretch>
          </p:blipFill>
          <p:spPr bwMode="auto">
            <a:xfrm>
              <a:off x="2895641" y="4987636"/>
              <a:ext cx="2251110" cy="1703966"/>
            </a:xfrm>
            <a:prstGeom prst="roundRect">
              <a:avLst/>
            </a:prstGeom>
            <a:noFill/>
          </p:spPr>
        </p:pic>
        <p:pic>
          <p:nvPicPr>
            <p:cNvPr id="17" name="Picture 6" descr="http://www.jcwp.org/Huntingdon_Co._AMD_013.jpg"/>
            <p:cNvPicPr>
              <a:picLocks noChangeAspect="1" noChangeArrowheads="1"/>
            </p:cNvPicPr>
            <p:nvPr/>
          </p:nvPicPr>
          <p:blipFill>
            <a:blip r:embed="rId5"/>
            <a:srcRect/>
            <a:stretch>
              <a:fillRect/>
            </a:stretch>
          </p:blipFill>
          <p:spPr bwMode="auto">
            <a:xfrm>
              <a:off x="5289291" y="4981959"/>
              <a:ext cx="2485483" cy="1657859"/>
            </a:xfrm>
            <a:prstGeom prst="roundRect">
              <a:avLst/>
            </a:prstGeom>
            <a:noFill/>
          </p:spPr>
        </p:pic>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8800" y="1549401"/>
            <a:ext cx="2254592" cy="523220"/>
          </a:xfrm>
          <a:prstGeom prst="rect">
            <a:avLst/>
          </a:prstGeom>
        </p:spPr>
        <p:txBody>
          <a:bodyPr wrap="none">
            <a:spAutoFit/>
          </a:bodyPr>
          <a:lstStyle/>
          <a:p>
            <a:r>
              <a:rPr lang="en-US" sz="2800" dirty="0" smtClean="0"/>
              <a:t>Weed Wrench</a:t>
            </a:r>
            <a:endParaRPr lang="en-US" sz="2800" dirty="0"/>
          </a:p>
        </p:txBody>
      </p:sp>
      <p:pic>
        <p:nvPicPr>
          <p:cNvPr id="7" name="Picture 6"/>
          <p:cNvPicPr>
            <a:picLocks noChangeAspect="1"/>
          </p:cNvPicPr>
          <p:nvPr/>
        </p:nvPicPr>
        <p:blipFill>
          <a:blip r:embed="rId3"/>
          <a:stretch>
            <a:fillRect/>
          </a:stretch>
        </p:blipFill>
        <p:spPr>
          <a:xfrm>
            <a:off x="558800" y="2382736"/>
            <a:ext cx="4775200" cy="3183466"/>
          </a:xfrm>
          <a:prstGeom prst="rect">
            <a:avLst/>
          </a:prstGeom>
        </p:spPr>
      </p:pic>
      <p:pic>
        <p:nvPicPr>
          <p:cNvPr id="8" name="Picture 7"/>
          <p:cNvPicPr>
            <a:picLocks noChangeAspect="1"/>
          </p:cNvPicPr>
          <p:nvPr/>
        </p:nvPicPr>
        <p:blipFill>
          <a:blip r:embed="rId4"/>
          <a:stretch>
            <a:fillRect/>
          </a:stretch>
        </p:blipFill>
        <p:spPr>
          <a:xfrm>
            <a:off x="5467350" y="1172002"/>
            <a:ext cx="3295650" cy="4394200"/>
          </a:xfrm>
          <a:prstGeom prst="rect">
            <a:avLst/>
          </a:prstGeom>
        </p:spPr>
      </p:pic>
      <p:sp>
        <p:nvSpPr>
          <p:cNvPr id="9" name="Title 1"/>
          <p:cNvSpPr txBox="1">
            <a:spLocks/>
          </p:cNvSpPr>
          <p:nvPr/>
        </p:nvSpPr>
        <p:spPr>
          <a:xfrm>
            <a:off x="350520" y="177801"/>
            <a:ext cx="8458200" cy="1498600"/>
          </a:xfrm>
          <a:prstGeom prst="rect">
            <a:avLst/>
          </a:prstGeom>
        </p:spPr>
        <p:txBody>
          <a:bodyPr>
            <a:normAutofit/>
          </a:bodyPr>
          <a:lstStyle/>
          <a:p>
            <a:pPr marL="0" marR="0" lvl="0" indent="0" algn="ctr" fontAlgn="auto">
              <a:lnSpc>
                <a:spcPct val="100000"/>
              </a:lnSpc>
              <a:spcBef>
                <a:spcPct val="0"/>
              </a:spcBef>
              <a:spcAft>
                <a:spcPts val="0"/>
              </a:spcAft>
              <a:buClrTx/>
              <a:buSzTx/>
              <a:tabLst/>
              <a:defRPr/>
            </a:pPr>
            <a:r>
              <a:rPr lang="en-US" sz="3600" b="1" dirty="0" smtClean="0">
                <a:solidFill>
                  <a:schemeClr val="tx1">
                    <a:lumMod val="65000"/>
                    <a:lumOff val="35000"/>
                  </a:schemeClr>
                </a:solidFill>
                <a:latin typeface="Century Gothic" pitchFamily="34" charset="0"/>
                <a:ea typeface="+mj-ea"/>
                <a:cs typeface="+mj-cs"/>
              </a:rPr>
              <a:t>Hand Tools for Weed Management</a:t>
            </a:r>
            <a:endParaRPr lang="en-US" sz="3600" b="1" dirty="0">
              <a:solidFill>
                <a:schemeClr val="tx1">
                  <a:lumMod val="65000"/>
                  <a:lumOff val="35000"/>
                </a:schemeClr>
              </a:solidFill>
              <a:latin typeface="Century Gothic" pitchFamily="34" charset="0"/>
              <a:ea typeface="+mj-ea"/>
              <a:cs typeface="+mj-cs"/>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95200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 y="50801"/>
            <a:ext cx="8847432" cy="1498600"/>
          </a:xfrm>
        </p:spPr>
        <p:txBody>
          <a:bodyPr>
            <a:normAutofit/>
          </a:bodyPr>
          <a:lstStyle/>
          <a:p>
            <a:r>
              <a:rPr lang="en-US" sz="3600" b="1" dirty="0" smtClean="0">
                <a:solidFill>
                  <a:schemeClr val="tx1">
                    <a:lumMod val="65000"/>
                    <a:lumOff val="35000"/>
                  </a:schemeClr>
                </a:solidFill>
                <a:latin typeface="Century Gothic" pitchFamily="34" charset="0"/>
              </a:rPr>
              <a:t>Mechanical Tools for Weed Management</a:t>
            </a:r>
            <a:endParaRPr lang="en-US" sz="3600" dirty="0">
              <a:solidFill>
                <a:schemeClr val="tx1">
                  <a:lumMod val="65000"/>
                  <a:lumOff val="35000"/>
                </a:schemeClr>
              </a:solidFill>
              <a:latin typeface="Century Gothic" pitchFamily="34" charset="0"/>
            </a:endParaRPr>
          </a:p>
        </p:txBody>
      </p:sp>
      <p:sp>
        <p:nvSpPr>
          <p:cNvPr id="8" name="Subtitle 2"/>
          <p:cNvSpPr>
            <a:spLocks noGrp="1"/>
          </p:cNvSpPr>
          <p:nvPr>
            <p:ph type="subTitle" idx="1"/>
          </p:nvPr>
        </p:nvSpPr>
        <p:spPr>
          <a:xfrm>
            <a:off x="685800" y="1533340"/>
            <a:ext cx="4172803" cy="4799221"/>
          </a:xfrm>
        </p:spPr>
        <p:txBody>
          <a:bodyPr>
            <a:normAutofit fontScale="85000" lnSpcReduction="20000"/>
          </a:bodyPr>
          <a:lstStyle/>
          <a:p>
            <a:pPr marL="285750" indent="-285750" algn="l">
              <a:buFont typeface="Arial" panose="020B0604020202020204" pitchFamily="34" charset="0"/>
              <a:buChar char="•"/>
            </a:pPr>
            <a:r>
              <a:rPr lang="en-US" sz="3300" b="1" dirty="0" smtClean="0">
                <a:solidFill>
                  <a:schemeClr val="tx1"/>
                </a:solidFill>
                <a:cs typeface="Arial" panose="020B0604020202020204" pitchFamily="34" charset="0"/>
              </a:rPr>
              <a:t>String-trimming</a:t>
            </a:r>
            <a:endParaRPr lang="en-US" sz="3300" b="1" dirty="0">
              <a:solidFill>
                <a:schemeClr val="tx1"/>
              </a:solidFill>
              <a:cs typeface="Arial" panose="020B0604020202020204" pitchFamily="34" charset="0"/>
            </a:endParaRPr>
          </a:p>
          <a:p>
            <a:pPr marL="742950" lvl="1" indent="-285750" algn="l">
              <a:buFont typeface="Arial" panose="020B0604020202020204" pitchFamily="34" charset="0"/>
              <a:buChar char="•"/>
            </a:pPr>
            <a:r>
              <a:rPr lang="en-US" sz="3000" dirty="0">
                <a:solidFill>
                  <a:schemeClr val="tx1"/>
                </a:solidFill>
              </a:rPr>
              <a:t>Useful for edges or large stands of plants (cut before </a:t>
            </a:r>
            <a:r>
              <a:rPr lang="en-US" sz="3000" dirty="0" smtClean="0">
                <a:solidFill>
                  <a:schemeClr val="tx1"/>
                </a:solidFill>
              </a:rPr>
              <a:t>weeds go to </a:t>
            </a:r>
            <a:r>
              <a:rPr lang="en-US" sz="3000" dirty="0">
                <a:solidFill>
                  <a:schemeClr val="tx1"/>
                </a:solidFill>
              </a:rPr>
              <a:t>seed</a:t>
            </a:r>
            <a:r>
              <a:rPr lang="en-US" sz="3000" dirty="0" smtClean="0">
                <a:solidFill>
                  <a:schemeClr val="tx1"/>
                </a:solidFill>
              </a:rPr>
              <a:t>)</a:t>
            </a:r>
          </a:p>
          <a:p>
            <a:pPr marL="742950" lvl="1" indent="-285750" algn="l">
              <a:buFont typeface="Arial" panose="020B0604020202020204" pitchFamily="34" charset="0"/>
              <a:buChar char="•"/>
            </a:pPr>
            <a:r>
              <a:rPr lang="en-US" sz="3000" dirty="0" smtClean="0">
                <a:solidFill>
                  <a:schemeClr val="tx1"/>
                </a:solidFill>
              </a:rPr>
              <a:t>Can be combined with herbicide treatment</a:t>
            </a:r>
            <a:endParaRPr lang="en-US" sz="3000" dirty="0">
              <a:solidFill>
                <a:schemeClr val="tx1"/>
              </a:solidFill>
            </a:endParaRPr>
          </a:p>
          <a:p>
            <a:pPr marL="285750" indent="-285750" algn="l">
              <a:buFont typeface="Arial" panose="020B0604020202020204" pitchFamily="34" charset="0"/>
              <a:buChar char="•"/>
            </a:pPr>
            <a:r>
              <a:rPr lang="en-US" sz="3000" b="1" dirty="0" smtClean="0">
                <a:solidFill>
                  <a:schemeClr val="tx1"/>
                </a:solidFill>
                <a:cs typeface="Arial" panose="020B0604020202020204" pitchFamily="34" charset="0"/>
              </a:rPr>
              <a:t>Tilling </a:t>
            </a:r>
            <a:r>
              <a:rPr lang="en-US" sz="3000" b="1" dirty="0">
                <a:solidFill>
                  <a:schemeClr val="tx1"/>
                </a:solidFill>
                <a:cs typeface="Arial" panose="020B0604020202020204" pitchFamily="34" charset="0"/>
              </a:rPr>
              <a:t>and hoeing</a:t>
            </a:r>
          </a:p>
          <a:p>
            <a:pPr marL="742950" lvl="1" indent="-285750" algn="l">
              <a:buFont typeface="Arial" panose="020B0604020202020204" pitchFamily="34" charset="0"/>
              <a:buChar char="•"/>
            </a:pPr>
            <a:r>
              <a:rPr lang="en-US" sz="3000" dirty="0">
                <a:solidFill>
                  <a:schemeClr val="tx1"/>
                </a:solidFill>
              </a:rPr>
              <a:t>Till or hoe to a depth of 6-8 inches and </a:t>
            </a:r>
            <a:r>
              <a:rPr lang="en-US" sz="3000" dirty="0" smtClean="0">
                <a:solidFill>
                  <a:schemeClr val="tx1"/>
                </a:solidFill>
              </a:rPr>
              <a:t>reseed with target plant</a:t>
            </a:r>
          </a:p>
          <a:p>
            <a:pPr marL="285750" indent="-285750" algn="l">
              <a:buFont typeface="Arial" panose="020B0604020202020204" pitchFamily="34" charset="0"/>
              <a:buChar char="•"/>
            </a:pPr>
            <a:r>
              <a:rPr lang="en-US" sz="3300" b="1" dirty="0">
                <a:solidFill>
                  <a:schemeClr val="tx1"/>
                </a:solidFill>
                <a:cs typeface="Arial" panose="020B0604020202020204" pitchFamily="34" charset="0"/>
              </a:rPr>
              <a:t>Clip seed heads</a:t>
            </a:r>
          </a:p>
          <a:p>
            <a:pPr algn="l"/>
            <a:endParaRPr lang="en-US" dirty="0" smtClean="0">
              <a:solidFill>
                <a:schemeClr val="tx1"/>
              </a:solidFill>
              <a:latin typeface="Arial" panose="020B0604020202020204" pitchFamily="34" charset="0"/>
              <a:cs typeface="Arial" panose="020B0604020202020204" pitchFamily="34" charset="0"/>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1026" name="Picture 2" descr="C:\Users\lmastropolo\Desktop\cutting-brush-6394.jpg"/>
          <p:cNvPicPr>
            <a:picLocks noChangeAspect="1" noChangeArrowheads="1"/>
          </p:cNvPicPr>
          <p:nvPr/>
        </p:nvPicPr>
        <p:blipFill rotWithShape="1">
          <a:blip r:embed="rId3">
            <a:extLst>
              <a:ext uri="{28A0092B-C50C-407E-A947-70E740481C1C}">
                <a14:useLocalDpi xmlns:a14="http://schemas.microsoft.com/office/drawing/2010/main" val="0"/>
              </a:ext>
            </a:extLst>
          </a:blip>
          <a:srcRect r="44996"/>
          <a:stretch/>
        </p:blipFill>
        <p:spPr bwMode="auto">
          <a:xfrm>
            <a:off x="5079016" y="1625672"/>
            <a:ext cx="3143534" cy="42862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63344" y="122724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63417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 y="187961"/>
            <a:ext cx="8458200" cy="1498600"/>
          </a:xfrm>
        </p:spPr>
        <p:txBody>
          <a:bodyPr>
            <a:normAutofit/>
          </a:bodyPr>
          <a:lstStyle/>
          <a:p>
            <a:r>
              <a:rPr lang="en-US" sz="3600" b="1" dirty="0" smtClean="0">
                <a:solidFill>
                  <a:schemeClr val="tx1">
                    <a:lumMod val="65000"/>
                    <a:lumOff val="35000"/>
                  </a:schemeClr>
                </a:solidFill>
                <a:latin typeface="Century Gothic" pitchFamily="34" charset="0"/>
              </a:rPr>
              <a:t>Chemical Weed Removal</a:t>
            </a:r>
            <a:endParaRPr lang="en-US" sz="3600" dirty="0">
              <a:solidFill>
                <a:schemeClr val="tx1">
                  <a:lumMod val="65000"/>
                  <a:lumOff val="35000"/>
                </a:schemeClr>
              </a:solidFill>
              <a:latin typeface="Century Gothic" pitchFamily="34" charset="0"/>
            </a:endParaRPr>
          </a:p>
        </p:txBody>
      </p:sp>
      <p:sp>
        <p:nvSpPr>
          <p:cNvPr id="8" name="Subtitle 2"/>
          <p:cNvSpPr>
            <a:spLocks noGrp="1"/>
          </p:cNvSpPr>
          <p:nvPr>
            <p:ph type="subTitle" idx="1"/>
          </p:nvPr>
        </p:nvSpPr>
        <p:spPr>
          <a:xfrm>
            <a:off x="655320" y="955794"/>
            <a:ext cx="7833360" cy="5902205"/>
          </a:xfrm>
        </p:spPr>
        <p:txBody>
          <a:bodyPr>
            <a:noAutofit/>
          </a:bodyPr>
          <a:lstStyle/>
          <a:p>
            <a:pPr marL="285750" indent="-285750" algn="l">
              <a:buFont typeface="Arial" panose="020B0604020202020204" pitchFamily="34" charset="0"/>
              <a:buChar char="•"/>
            </a:pPr>
            <a:r>
              <a:rPr lang="en-US" sz="2800" dirty="0" smtClean="0">
                <a:solidFill>
                  <a:schemeClr val="tx1"/>
                </a:solidFill>
                <a:cs typeface="Arial" panose="020B0604020202020204" pitchFamily="34" charset="0"/>
              </a:rPr>
              <a:t>When </a:t>
            </a:r>
            <a:r>
              <a:rPr lang="en-US" sz="2800" dirty="0">
                <a:solidFill>
                  <a:schemeClr val="tx1"/>
                </a:solidFill>
                <a:cs typeface="Arial" panose="020B0604020202020204" pitchFamily="34" charset="0"/>
              </a:rPr>
              <a:t>manual and mechanical methods are not effective, particularly for aggressive </a:t>
            </a:r>
            <a:r>
              <a:rPr lang="en-US" sz="2800" dirty="0" smtClean="0">
                <a:solidFill>
                  <a:schemeClr val="tx1"/>
                </a:solidFill>
                <a:cs typeface="Arial" panose="020B0604020202020204" pitchFamily="34" charset="0"/>
              </a:rPr>
              <a:t>weeds</a:t>
            </a:r>
          </a:p>
          <a:p>
            <a:pPr marL="742950" lvl="1" indent="-285750" algn="l">
              <a:buFont typeface="Arial" panose="020B0604020202020204" pitchFamily="34" charset="0"/>
              <a:buChar char="•"/>
            </a:pPr>
            <a:r>
              <a:rPr lang="en-US" dirty="0" smtClean="0">
                <a:solidFill>
                  <a:schemeClr val="tx1"/>
                </a:solidFill>
                <a:cs typeface="Arial" panose="020B0604020202020204" pitchFamily="34" charset="0"/>
              </a:rPr>
              <a:t>Must be a state </a:t>
            </a:r>
            <a:r>
              <a:rPr lang="en-US" dirty="0">
                <a:solidFill>
                  <a:schemeClr val="tx1"/>
                </a:solidFill>
                <a:cs typeface="Arial" panose="020B0604020202020204" pitchFamily="34" charset="0"/>
              </a:rPr>
              <a:t>Certified Pesticide Applicator or Registered </a:t>
            </a:r>
            <a:r>
              <a:rPr lang="en-US" dirty="0" smtClean="0">
                <a:solidFill>
                  <a:schemeClr val="tx1"/>
                </a:solidFill>
                <a:cs typeface="Arial" panose="020B0604020202020204" pitchFamily="34" charset="0"/>
              </a:rPr>
              <a:t>Technician</a:t>
            </a:r>
          </a:p>
          <a:p>
            <a:pPr marL="285750" indent="-285750" algn="l">
              <a:buFont typeface="Arial" panose="020B0604020202020204" pitchFamily="34" charset="0"/>
              <a:buChar char="•"/>
            </a:pPr>
            <a:endParaRPr lang="en-US" sz="1400" dirty="0" smtClean="0">
              <a:solidFill>
                <a:schemeClr val="tx1"/>
              </a:solidFill>
              <a:cs typeface="Arial" panose="020B0604020202020204" pitchFamily="34" charset="0"/>
            </a:endParaRPr>
          </a:p>
          <a:p>
            <a:pPr marL="285750" indent="-285750" algn="l">
              <a:buFont typeface="Arial" panose="020B0604020202020204" pitchFamily="34" charset="0"/>
              <a:buChar char="•"/>
            </a:pPr>
            <a:r>
              <a:rPr lang="en-US" sz="2800" dirty="0" smtClean="0">
                <a:solidFill>
                  <a:schemeClr val="tx1"/>
                </a:solidFill>
                <a:cs typeface="Arial" panose="020B0604020202020204" pitchFamily="34" charset="0"/>
              </a:rPr>
              <a:t>Herbicides targeted to plants’ growth patterns:</a:t>
            </a:r>
          </a:p>
          <a:p>
            <a:pPr marL="742950" lvl="1" indent="-285750" algn="l">
              <a:buFont typeface="Arial" panose="020B0604020202020204" pitchFamily="34" charset="0"/>
              <a:buChar char="•"/>
            </a:pPr>
            <a:r>
              <a:rPr lang="en-US" dirty="0" smtClean="0">
                <a:solidFill>
                  <a:schemeClr val="tx1"/>
                </a:solidFill>
                <a:cs typeface="Arial" panose="020B0604020202020204" pitchFamily="34" charset="0"/>
              </a:rPr>
              <a:t>Pre-emergent herbicides</a:t>
            </a:r>
          </a:p>
          <a:p>
            <a:pPr marL="742950" lvl="1" indent="-285750" algn="l">
              <a:buFont typeface="Arial" panose="020B0604020202020204" pitchFamily="34" charset="0"/>
              <a:buChar char="•"/>
            </a:pPr>
            <a:r>
              <a:rPr lang="en-US" dirty="0" smtClean="0">
                <a:solidFill>
                  <a:schemeClr val="tx1"/>
                </a:solidFill>
                <a:cs typeface="Arial" panose="020B0604020202020204" pitchFamily="34" charset="0"/>
              </a:rPr>
              <a:t>Selective broadleaf herbicides</a:t>
            </a:r>
          </a:p>
          <a:p>
            <a:pPr marL="742950" lvl="1" indent="-285750" algn="l">
              <a:buFont typeface="Arial" panose="020B0604020202020204" pitchFamily="34" charset="0"/>
              <a:buChar char="•"/>
            </a:pPr>
            <a:r>
              <a:rPr lang="en-US" dirty="0" smtClean="0">
                <a:solidFill>
                  <a:schemeClr val="tx1"/>
                </a:solidFill>
                <a:cs typeface="Arial" panose="020B0604020202020204" pitchFamily="34" charset="0"/>
              </a:rPr>
              <a:t>Blanket herbicides</a:t>
            </a:r>
          </a:p>
          <a:p>
            <a:pPr marL="742950" lvl="1" indent="-285750" algn="l">
              <a:buFont typeface="Arial" panose="020B0604020202020204" pitchFamily="34" charset="0"/>
              <a:buChar char="•"/>
            </a:pPr>
            <a:endParaRPr lang="en-US" sz="1400" dirty="0" smtClean="0">
              <a:solidFill>
                <a:schemeClr val="tx1"/>
              </a:solidFill>
              <a:cs typeface="Arial" panose="020B0604020202020204" pitchFamily="34" charset="0"/>
            </a:endParaRPr>
          </a:p>
          <a:p>
            <a:pPr marL="285750" indent="-285750" algn="l">
              <a:buFont typeface="Arial" panose="020B0604020202020204" pitchFamily="34" charset="0"/>
              <a:buChar char="•"/>
            </a:pPr>
            <a:r>
              <a:rPr lang="en-US" sz="2800" dirty="0" smtClean="0">
                <a:solidFill>
                  <a:schemeClr val="tx1"/>
                </a:solidFill>
                <a:cs typeface="Arial" panose="020B0604020202020204" pitchFamily="34" charset="0"/>
              </a:rPr>
              <a:t>Cost vs. </a:t>
            </a:r>
            <a:r>
              <a:rPr lang="en-US" sz="2800" dirty="0">
                <a:solidFill>
                  <a:schemeClr val="tx1"/>
                </a:solidFill>
                <a:cs typeface="Arial" panose="020B0604020202020204" pitchFamily="34" charset="0"/>
              </a:rPr>
              <a:t>benefit for large </a:t>
            </a:r>
            <a:r>
              <a:rPr lang="en-US" sz="2800" dirty="0" err="1" smtClean="0">
                <a:solidFill>
                  <a:schemeClr val="tx1"/>
                </a:solidFill>
                <a:cs typeface="Arial" panose="020B0604020202020204" pitchFamily="34" charset="0"/>
              </a:rPr>
              <a:t>vs.small</a:t>
            </a:r>
            <a:r>
              <a:rPr lang="en-US" sz="2800" dirty="0" smtClean="0">
                <a:solidFill>
                  <a:schemeClr val="tx1"/>
                </a:solidFill>
                <a:cs typeface="Arial" panose="020B0604020202020204" pitchFamily="34" charset="0"/>
              </a:rPr>
              <a:t> </a:t>
            </a:r>
            <a:r>
              <a:rPr lang="en-US" sz="2800" dirty="0">
                <a:solidFill>
                  <a:schemeClr val="tx1"/>
                </a:solidFill>
                <a:cs typeface="Arial" panose="020B0604020202020204" pitchFamily="34" charset="0"/>
              </a:rPr>
              <a:t>scale GSI </a:t>
            </a:r>
            <a:r>
              <a:rPr lang="en-US" sz="2800" dirty="0" smtClean="0">
                <a:solidFill>
                  <a:schemeClr val="tx1"/>
                </a:solidFill>
                <a:cs typeface="Arial" panose="020B0604020202020204" pitchFamily="34" charset="0"/>
              </a:rPr>
              <a:t>programs</a:t>
            </a:r>
          </a:p>
          <a:p>
            <a:pPr marL="285750" indent="-285750" algn="l"/>
            <a:endParaRPr lang="en-US" sz="2800" dirty="0">
              <a:solidFill>
                <a:schemeClr val="tx1"/>
              </a:solidFill>
              <a:cs typeface="Arial" panose="020B0604020202020204" pitchFamily="34" charset="0"/>
            </a:endParaRPr>
          </a:p>
          <a:p>
            <a:pPr marL="285750" indent="-285750" algn="l">
              <a:buFont typeface="Arial" panose="020B0604020202020204" pitchFamily="34" charset="0"/>
              <a:buChar char="•"/>
            </a:pPr>
            <a:r>
              <a:rPr lang="en-US" sz="2800" dirty="0" smtClean="0">
                <a:solidFill>
                  <a:schemeClr val="tx1"/>
                </a:solidFill>
                <a:cs typeface="Arial" panose="020B0604020202020204" pitchFamily="34" charset="0"/>
              </a:rPr>
              <a:t>Must </a:t>
            </a:r>
            <a:r>
              <a:rPr lang="en-US" sz="2800" dirty="0">
                <a:solidFill>
                  <a:schemeClr val="tx1"/>
                </a:solidFill>
                <a:cs typeface="Arial" panose="020B0604020202020204" pitchFamily="34" charset="0"/>
              </a:rPr>
              <a:t>be performed in </a:t>
            </a:r>
            <a:r>
              <a:rPr lang="en-US" sz="2800" dirty="0" smtClean="0">
                <a:solidFill>
                  <a:schemeClr val="tx1"/>
                </a:solidFill>
                <a:cs typeface="Arial" panose="020B0604020202020204" pitchFamily="34" charset="0"/>
              </a:rPr>
              <a:t>wind-free </a:t>
            </a:r>
            <a:r>
              <a:rPr lang="en-US" sz="2800" dirty="0">
                <a:solidFill>
                  <a:schemeClr val="tx1"/>
                </a:solidFill>
                <a:cs typeface="Arial" panose="020B0604020202020204" pitchFamily="34" charset="0"/>
              </a:rPr>
              <a:t>and dry weather</a:t>
            </a:r>
          </a:p>
          <a:p>
            <a:pPr algn="l"/>
            <a:endParaRPr lang="en-US" sz="2800" dirty="0" smtClean="0">
              <a:solidFill>
                <a:schemeClr val="tx1"/>
              </a:solidFill>
            </a:endParaRPr>
          </a:p>
          <a:p>
            <a:pPr algn="l">
              <a:buFont typeface="Arial" pitchFamily="34" charset="0"/>
              <a:buChar char="•"/>
            </a:pPr>
            <a:endParaRPr lang="en-US" sz="2800" dirty="0" smtClean="0">
              <a:solidFill>
                <a:schemeClr val="tx1"/>
              </a:solidFill>
            </a:endParaRPr>
          </a:p>
          <a:p>
            <a:pPr algn="l"/>
            <a:endParaRPr lang="en-US" sz="2800" dirty="0">
              <a:solidFill>
                <a:schemeClr val="tx1"/>
              </a:solidFill>
            </a:endParaRPr>
          </a:p>
        </p:txBody>
      </p:sp>
      <p:pic>
        <p:nvPicPr>
          <p:cNvPr id="1026" name="Picture 2" descr="C:\Users\bvanclief\Desktop\backpack-sprayer.jpg"/>
          <p:cNvPicPr>
            <a:picLocks noChangeAspect="1" noChangeArrowheads="1"/>
          </p:cNvPicPr>
          <p:nvPr/>
        </p:nvPicPr>
        <p:blipFill>
          <a:blip r:embed="rId3"/>
          <a:srcRect/>
          <a:stretch>
            <a:fillRect/>
          </a:stretch>
        </p:blipFill>
        <p:spPr bwMode="auto">
          <a:xfrm>
            <a:off x="7879837" y="2514600"/>
            <a:ext cx="1187205" cy="1466403"/>
          </a:xfrm>
          <a:prstGeom prst="rect">
            <a:avLst/>
          </a:prstGeom>
          <a:noFill/>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5861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732" y="9857"/>
            <a:ext cx="8458200" cy="1498600"/>
          </a:xfrm>
        </p:spPr>
        <p:txBody>
          <a:bodyPr>
            <a:normAutofit/>
          </a:bodyPr>
          <a:lstStyle/>
          <a:p>
            <a:r>
              <a:rPr lang="en-US" sz="3600" b="1" dirty="0" smtClean="0">
                <a:solidFill>
                  <a:schemeClr val="tx1">
                    <a:lumMod val="65000"/>
                    <a:lumOff val="35000"/>
                  </a:schemeClr>
                </a:solidFill>
                <a:latin typeface="Century Gothic" pitchFamily="34" charset="0"/>
              </a:rPr>
              <a:t>Weed Species Often Treated </a:t>
            </a:r>
            <a:br>
              <a:rPr lang="en-US" sz="3600" b="1" dirty="0" smtClean="0">
                <a:solidFill>
                  <a:schemeClr val="tx1">
                    <a:lumMod val="65000"/>
                    <a:lumOff val="35000"/>
                  </a:schemeClr>
                </a:solidFill>
                <a:latin typeface="Century Gothic" pitchFamily="34" charset="0"/>
              </a:rPr>
            </a:br>
            <a:r>
              <a:rPr lang="en-US" sz="3600" b="1" dirty="0" smtClean="0">
                <a:solidFill>
                  <a:schemeClr val="tx1">
                    <a:lumMod val="65000"/>
                    <a:lumOff val="35000"/>
                  </a:schemeClr>
                </a:solidFill>
                <a:latin typeface="Century Gothic" pitchFamily="34" charset="0"/>
              </a:rPr>
              <a:t>with Chemicals</a:t>
            </a:r>
            <a:endParaRPr lang="en-US" sz="3600" dirty="0">
              <a:solidFill>
                <a:schemeClr val="tx1">
                  <a:lumMod val="65000"/>
                  <a:lumOff val="35000"/>
                </a:schemeClr>
              </a:solidFill>
              <a:latin typeface="Century Gothic" pitchFamily="34" charset="0"/>
            </a:endParaRPr>
          </a:p>
        </p:txBody>
      </p:sp>
      <p:pic>
        <p:nvPicPr>
          <p:cNvPr id="5" name="Picture 8" descr="http://nceppc.weebly.com/uploads/6/8/4/6/6846349/1308081458.png"/>
          <p:cNvPicPr>
            <a:picLocks noChangeAspect="1" noChangeArrowheads="1"/>
          </p:cNvPicPr>
          <p:nvPr/>
        </p:nvPicPr>
        <p:blipFill rotWithShape="1">
          <a:blip r:embed="rId3">
            <a:extLst>
              <a:ext uri="{28A0092B-C50C-407E-A947-70E740481C1C}">
                <a14:useLocalDpi xmlns:a14="http://schemas.microsoft.com/office/drawing/2010/main" val="0"/>
              </a:ext>
            </a:extLst>
          </a:blip>
          <a:srcRect l="108" r="50417" b="24809"/>
          <a:stretch/>
        </p:blipFill>
        <p:spPr bwMode="auto">
          <a:xfrm>
            <a:off x="7094089" y="3624325"/>
            <a:ext cx="2129011" cy="2127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cience.halleyhosting.com/nature/basin/poaceae/phragmites/australis/australis4a.jpg"/>
          <p:cNvPicPr>
            <a:picLocks noChangeAspect="1" noChangeArrowheads="1"/>
          </p:cNvPicPr>
          <p:nvPr/>
        </p:nvPicPr>
        <p:blipFill rotWithShape="1">
          <a:blip r:embed="rId4">
            <a:extLst>
              <a:ext uri="{28A0092B-C50C-407E-A947-70E740481C1C}">
                <a14:useLocalDpi xmlns:a14="http://schemas.microsoft.com/office/drawing/2010/main" val="0"/>
              </a:ext>
            </a:extLst>
          </a:blip>
          <a:srcRect l="9783" r="63327"/>
          <a:stretch/>
        </p:blipFill>
        <p:spPr bwMode="auto">
          <a:xfrm>
            <a:off x="4083673" y="1406963"/>
            <a:ext cx="1557130" cy="43446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alleghenycounty.us/parks/gardens/invasive/heaven2.jpg"/>
          <p:cNvPicPr>
            <a:picLocks noChangeAspect="1" noChangeArrowheads="1"/>
          </p:cNvPicPr>
          <p:nvPr/>
        </p:nvPicPr>
        <p:blipFill rotWithShape="1">
          <a:blip r:embed="rId5">
            <a:extLst>
              <a:ext uri="{28A0092B-C50C-407E-A947-70E740481C1C}">
                <a14:useLocalDpi xmlns:a14="http://schemas.microsoft.com/office/drawing/2010/main" val="0"/>
              </a:ext>
            </a:extLst>
          </a:blip>
          <a:srcRect r="34444"/>
          <a:stretch/>
        </p:blipFill>
        <p:spPr bwMode="auto">
          <a:xfrm>
            <a:off x="385732" y="1406963"/>
            <a:ext cx="2175072" cy="22140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3792" y="3149440"/>
            <a:ext cx="2667000" cy="307777"/>
          </a:xfrm>
          <a:prstGeom prst="rect">
            <a:avLst/>
          </a:prstGeom>
          <a:noFill/>
        </p:spPr>
        <p:txBody>
          <a:bodyPr wrap="square" rtlCol="0">
            <a:spAutoFit/>
          </a:bodyPr>
          <a:lstStyle>
            <a:defPPr>
              <a:defRPr lang="en-US"/>
            </a:defPPr>
            <a:lvl1pPr>
              <a:defRPr sz="1400" b="1">
                <a:solidFill>
                  <a:schemeClr val="bg1"/>
                </a:solidFill>
                <a:effectLst>
                  <a:outerShdw blurRad="38100" dist="38100" dir="2700000" algn="tl">
                    <a:srgbClr val="000000">
                      <a:alpha val="43137"/>
                    </a:srgbClr>
                  </a:outerShdw>
                </a:effectLst>
                <a:latin typeface="IrisUPC" panose="020B0604020202020204" pitchFamily="34" charset="-34"/>
                <a:cs typeface="IrisUPC" panose="020B0604020202020204" pitchFamily="34" charset="-34"/>
              </a:defRPr>
            </a:lvl1pPr>
          </a:lstStyle>
          <a:p>
            <a:r>
              <a:rPr lang="en-US" dirty="0"/>
              <a:t>Tree of heaven (</a:t>
            </a:r>
            <a:r>
              <a:rPr lang="en-US" i="1" dirty="0"/>
              <a:t>Ailanthus altissima</a:t>
            </a:r>
            <a:r>
              <a:rPr lang="en-US" dirty="0"/>
              <a:t>)</a:t>
            </a:r>
          </a:p>
        </p:txBody>
      </p:sp>
      <p:pic>
        <p:nvPicPr>
          <p:cNvPr id="10" name="Picture 2" descr="http://upload.wikimedia.org/wikipedia/en/f/fc/Thistles-2.jpg"/>
          <p:cNvPicPr>
            <a:picLocks noChangeAspect="1" noChangeArrowheads="1"/>
          </p:cNvPicPr>
          <p:nvPr/>
        </p:nvPicPr>
        <p:blipFill rotWithShape="1">
          <a:blip r:embed="rId6">
            <a:extLst>
              <a:ext uri="{28A0092B-C50C-407E-A947-70E740481C1C}">
                <a14:useLocalDpi xmlns:a14="http://schemas.microsoft.com/office/drawing/2010/main" val="0"/>
              </a:ext>
            </a:extLst>
          </a:blip>
          <a:srcRect l="29781" r="27805"/>
          <a:stretch/>
        </p:blipFill>
        <p:spPr bwMode="auto">
          <a:xfrm>
            <a:off x="2671732" y="1406963"/>
            <a:ext cx="1326776" cy="43446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83673" y="4951881"/>
            <a:ext cx="1639898" cy="523220"/>
          </a:xfrm>
          <a:prstGeom prst="rect">
            <a:avLst/>
          </a:prstGeom>
          <a:noFill/>
        </p:spPr>
        <p:txBody>
          <a:bodyPr wrap="square" rtlCol="0">
            <a:spAutoFit/>
          </a:bodyPr>
          <a:lstStyle>
            <a:defPPr>
              <a:defRPr lang="en-US"/>
            </a:defPPr>
            <a:lvl1pPr>
              <a:defRPr sz="1400" b="1">
                <a:solidFill>
                  <a:schemeClr val="bg1"/>
                </a:solidFill>
                <a:effectLst>
                  <a:outerShdw blurRad="38100" dist="38100" dir="2700000" algn="tl">
                    <a:srgbClr val="000000">
                      <a:alpha val="43137"/>
                    </a:srgbClr>
                  </a:outerShdw>
                </a:effectLst>
                <a:latin typeface="IrisUPC" panose="020B0604020202020204" pitchFamily="34" charset="-34"/>
                <a:cs typeface="IrisUPC" panose="020B0604020202020204" pitchFamily="34" charset="-34"/>
              </a:defRPr>
            </a:lvl1pPr>
          </a:lstStyle>
          <a:p>
            <a:r>
              <a:rPr lang="en-US" dirty="0"/>
              <a:t>Phragmites </a:t>
            </a:r>
            <a:r>
              <a:rPr lang="en-US" i="1" dirty="0"/>
              <a:t>(Phragmites australis)</a:t>
            </a:r>
          </a:p>
        </p:txBody>
      </p:sp>
      <p:pic>
        <p:nvPicPr>
          <p:cNvPr id="12" name="Picture 4" descr="http://www.cumberlandcd.com/~amcclain/ccwa/images/1237059.jpg"/>
          <p:cNvPicPr>
            <a:picLocks noChangeAspect="1" noChangeArrowheads="1"/>
          </p:cNvPicPr>
          <p:nvPr/>
        </p:nvPicPr>
        <p:blipFill rotWithShape="1">
          <a:blip r:embed="rId7">
            <a:extLst>
              <a:ext uri="{28A0092B-C50C-407E-A947-70E740481C1C}">
                <a14:useLocalDpi xmlns:a14="http://schemas.microsoft.com/office/drawing/2010/main" val="0"/>
              </a:ext>
            </a:extLst>
          </a:blip>
          <a:srcRect t="26812" r="40533"/>
          <a:stretch/>
        </p:blipFill>
        <p:spPr bwMode="auto">
          <a:xfrm>
            <a:off x="385732" y="3743908"/>
            <a:ext cx="2175072" cy="20077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5732" y="4992856"/>
            <a:ext cx="2175072" cy="533399"/>
          </a:xfrm>
          <a:prstGeom prst="rect">
            <a:avLst/>
          </a:prstGeom>
          <a:noFill/>
        </p:spPr>
        <p:txBody>
          <a:bodyPr wrap="square" rtlCol="0">
            <a:spAutoFit/>
          </a:bodyPr>
          <a:lstStyle>
            <a:defPPr>
              <a:defRPr lang="en-US"/>
            </a:defPPr>
            <a:lvl1pPr>
              <a:defRPr sz="1400" b="1">
                <a:solidFill>
                  <a:schemeClr val="bg1"/>
                </a:solidFill>
                <a:effectLst>
                  <a:outerShdw blurRad="38100" dist="38100" dir="2700000" algn="tl">
                    <a:srgbClr val="000000">
                      <a:alpha val="43137"/>
                    </a:srgbClr>
                  </a:outerShdw>
                </a:effectLst>
                <a:latin typeface="IrisUPC" panose="020B0604020202020204" pitchFamily="34" charset="-34"/>
                <a:cs typeface="IrisUPC" panose="020B0604020202020204" pitchFamily="34" charset="-34"/>
              </a:defRPr>
            </a:lvl1pPr>
          </a:lstStyle>
          <a:p>
            <a:r>
              <a:rPr lang="en-US" dirty="0"/>
              <a:t>Japanese knotweed </a:t>
            </a:r>
            <a:r>
              <a:rPr lang="en-US" i="1" dirty="0"/>
              <a:t>(Polygonum cuspidatum)</a:t>
            </a:r>
          </a:p>
        </p:txBody>
      </p:sp>
      <p:sp>
        <p:nvSpPr>
          <p:cNvPr id="14" name="TextBox 13"/>
          <p:cNvSpPr txBox="1"/>
          <p:nvPr/>
        </p:nvSpPr>
        <p:spPr>
          <a:xfrm>
            <a:off x="2632034" y="4721434"/>
            <a:ext cx="1366474" cy="533400"/>
          </a:xfrm>
          <a:prstGeom prst="rect">
            <a:avLst/>
          </a:prstGeom>
          <a:noFill/>
        </p:spPr>
        <p:txBody>
          <a:bodyPr wrap="square" rtlCol="0">
            <a:spAutoFit/>
          </a:bodyPr>
          <a:lstStyle>
            <a:defPPr>
              <a:defRPr lang="en-US"/>
            </a:defPPr>
            <a:lvl1pPr>
              <a:defRPr sz="1400" b="1">
                <a:solidFill>
                  <a:schemeClr val="bg1"/>
                </a:solidFill>
                <a:effectLst>
                  <a:outerShdw blurRad="38100" dist="38100" dir="2700000" algn="tl">
                    <a:srgbClr val="000000">
                      <a:alpha val="43137"/>
                    </a:srgbClr>
                  </a:outerShdw>
                </a:effectLst>
                <a:latin typeface="IrisUPC" panose="020B0604020202020204" pitchFamily="34" charset="-34"/>
                <a:cs typeface="IrisUPC" panose="020B0604020202020204" pitchFamily="34" charset="-34"/>
              </a:defRPr>
            </a:lvl1pPr>
          </a:lstStyle>
          <a:p>
            <a:r>
              <a:rPr lang="en-US" dirty="0"/>
              <a:t>Thistle </a:t>
            </a:r>
            <a:r>
              <a:rPr lang="en-US" i="1" dirty="0"/>
              <a:t>(Cirsium sp. And Carduus sp.)</a:t>
            </a:r>
          </a:p>
        </p:txBody>
      </p:sp>
      <p:pic>
        <p:nvPicPr>
          <p:cNvPr id="15" name="Picture 10" descr="http://41.media.tumblr.com/e09039392ffe80cd53b6f66d967ad660/tumblr_nde5stfED51t15h2ho3_128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3356" b="4478"/>
          <a:stretch/>
        </p:blipFill>
        <p:spPr bwMode="auto">
          <a:xfrm>
            <a:off x="7091332" y="1406962"/>
            <a:ext cx="2133600" cy="21132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095921" y="2795771"/>
            <a:ext cx="2129011" cy="523220"/>
          </a:xfrm>
          <a:prstGeom prst="rect">
            <a:avLst/>
          </a:prstGeom>
          <a:noFill/>
        </p:spPr>
        <p:txBody>
          <a:bodyPr wrap="square" rtlCol="0">
            <a:spAutoFit/>
          </a:bodyPr>
          <a:lstStyle>
            <a:defPPr>
              <a:defRPr lang="en-US"/>
            </a:defPPr>
            <a:lvl1pPr>
              <a:defRPr sz="1400" b="1">
                <a:solidFill>
                  <a:schemeClr val="bg1"/>
                </a:solidFill>
                <a:effectLst>
                  <a:outerShdw blurRad="38100" dist="38100" dir="2700000" algn="tl">
                    <a:srgbClr val="000000">
                      <a:alpha val="43137"/>
                    </a:srgbClr>
                  </a:outerShdw>
                </a:effectLst>
                <a:latin typeface="IrisUPC" panose="020B0604020202020204" pitchFamily="34" charset="-34"/>
                <a:cs typeface="IrisUPC" panose="020B0604020202020204" pitchFamily="34" charset="-34"/>
              </a:defRPr>
            </a:lvl1pPr>
          </a:lstStyle>
          <a:p>
            <a:r>
              <a:rPr lang="en-US" dirty="0"/>
              <a:t>Paper mulberry </a:t>
            </a:r>
            <a:r>
              <a:rPr lang="en-US" i="1" dirty="0"/>
              <a:t>(Broussonetia papyrifera)</a:t>
            </a:r>
          </a:p>
        </p:txBody>
      </p:sp>
      <p:pic>
        <p:nvPicPr>
          <p:cNvPr id="17" name="Picture 14" descr="http://pics.davesgarden.com/pics/2006/07/01/RWhiz/b092d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018" t="1" r="41900" b="232"/>
          <a:stretch/>
        </p:blipFill>
        <p:spPr bwMode="auto">
          <a:xfrm>
            <a:off x="5719732" y="1369645"/>
            <a:ext cx="1290189" cy="43717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938201" y="5244908"/>
            <a:ext cx="2667000" cy="307777"/>
          </a:xfrm>
          <a:prstGeom prst="rect">
            <a:avLst/>
          </a:prstGeom>
          <a:noFill/>
        </p:spPr>
        <p:txBody>
          <a:bodyPr wrap="square" rtlCol="0">
            <a:spAutoFit/>
          </a:bodyPr>
          <a:lstStyle>
            <a:defPPr>
              <a:defRPr lang="en-US"/>
            </a:defPPr>
            <a:lvl1pPr>
              <a:defRPr sz="1400" b="1">
                <a:solidFill>
                  <a:schemeClr val="bg1"/>
                </a:solidFill>
                <a:effectLst>
                  <a:outerShdw blurRad="38100" dist="38100" dir="2700000" algn="tl">
                    <a:srgbClr val="000000">
                      <a:alpha val="43137"/>
                    </a:srgbClr>
                  </a:outerShdw>
                </a:effectLst>
                <a:latin typeface="IrisUPC" panose="020B0604020202020204" pitchFamily="34" charset="-34"/>
                <a:cs typeface="IrisUPC" panose="020B0604020202020204" pitchFamily="34" charset="-34"/>
              </a:defRPr>
            </a:lvl1pPr>
          </a:lstStyle>
          <a:p>
            <a:r>
              <a:rPr lang="en-US" dirty="0">
                <a:solidFill>
                  <a:schemeClr val="tx1"/>
                </a:solidFill>
              </a:rPr>
              <a:t>Princess tree (</a:t>
            </a:r>
            <a:r>
              <a:rPr lang="en-US" i="1" dirty="0">
                <a:solidFill>
                  <a:schemeClr val="tx1"/>
                </a:solidFill>
              </a:rPr>
              <a:t>Paulownia tomentosa</a:t>
            </a:r>
            <a:r>
              <a:rPr lang="en-US" dirty="0">
                <a:solidFill>
                  <a:schemeClr val="tx1"/>
                </a:solidFill>
              </a:rPr>
              <a:t>)</a:t>
            </a:r>
          </a:p>
        </p:txBody>
      </p:sp>
      <p:sp>
        <p:nvSpPr>
          <p:cNvPr id="19" name="TextBox 18"/>
          <p:cNvSpPr txBox="1"/>
          <p:nvPr/>
        </p:nvSpPr>
        <p:spPr>
          <a:xfrm>
            <a:off x="5776061" y="4936115"/>
            <a:ext cx="1295315" cy="523220"/>
          </a:xfrm>
          <a:prstGeom prst="rect">
            <a:avLst/>
          </a:prstGeom>
          <a:noFill/>
        </p:spPr>
        <p:txBody>
          <a:bodyPr wrap="square" rtlCol="0">
            <a:spAutoFit/>
          </a:bodyPr>
          <a:lstStyle>
            <a:defPPr>
              <a:defRPr lang="en-US"/>
            </a:defPPr>
            <a:lvl1pPr>
              <a:defRPr sz="1400" b="1">
                <a:solidFill>
                  <a:schemeClr val="bg1"/>
                </a:solidFill>
                <a:effectLst>
                  <a:outerShdw blurRad="38100" dist="38100" dir="2700000" algn="tl">
                    <a:srgbClr val="000000">
                      <a:alpha val="43137"/>
                    </a:srgbClr>
                  </a:outerShdw>
                </a:effectLst>
                <a:latin typeface="IrisUPC" panose="020B0604020202020204" pitchFamily="34" charset="-34"/>
                <a:cs typeface="IrisUPC" panose="020B0604020202020204" pitchFamily="34" charset="-34"/>
              </a:defRPr>
            </a:lvl1pPr>
          </a:lstStyle>
          <a:p>
            <a:r>
              <a:rPr lang="en-US" dirty="0"/>
              <a:t>Mimosa tree </a:t>
            </a:r>
            <a:r>
              <a:rPr lang="en-US" dirty="0" smtClean="0"/>
              <a:t>(</a:t>
            </a:r>
            <a:r>
              <a:rPr lang="en-US" i="1" dirty="0"/>
              <a:t>Albizia julibrissin</a:t>
            </a:r>
            <a:r>
              <a:rPr lang="en-US" dirty="0"/>
              <a:t>)</a:t>
            </a:r>
          </a:p>
        </p:txBody>
      </p:sp>
      <p:cxnSp>
        <p:nvCxnSpPr>
          <p:cNvPr id="20" name="Straight Connector 19"/>
          <p:cNvCxnSpPr/>
          <p:nvPr/>
        </p:nvCxnSpPr>
        <p:spPr>
          <a:xfrm>
            <a:off x="463344" y="116628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1723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 y="172721"/>
            <a:ext cx="8458200" cy="1498600"/>
          </a:xfrm>
        </p:spPr>
        <p:txBody>
          <a:bodyPr>
            <a:normAutofit/>
          </a:bodyPr>
          <a:lstStyle/>
          <a:p>
            <a:r>
              <a:rPr lang="en-US" sz="3600" b="1" dirty="0" smtClean="0">
                <a:solidFill>
                  <a:schemeClr val="tx1">
                    <a:lumMod val="65000"/>
                    <a:lumOff val="35000"/>
                  </a:schemeClr>
                </a:solidFill>
                <a:latin typeface="Century Gothic" pitchFamily="34" charset="0"/>
              </a:rPr>
              <a:t>Integrated Weed Management</a:t>
            </a:r>
            <a:endParaRPr lang="en-US" sz="3600" dirty="0">
              <a:solidFill>
                <a:schemeClr val="tx1">
                  <a:lumMod val="65000"/>
                  <a:lumOff val="35000"/>
                </a:schemeClr>
              </a:solidFill>
              <a:latin typeface="Century Gothic" pitchFamily="34" charset="0"/>
            </a:endParaRPr>
          </a:p>
        </p:txBody>
      </p:sp>
      <p:sp>
        <p:nvSpPr>
          <p:cNvPr id="8" name="Subtitle 2"/>
          <p:cNvSpPr>
            <a:spLocks noGrp="1"/>
          </p:cNvSpPr>
          <p:nvPr>
            <p:ph type="subTitle" idx="1"/>
          </p:nvPr>
        </p:nvSpPr>
        <p:spPr>
          <a:xfrm>
            <a:off x="685800" y="1199635"/>
            <a:ext cx="8077200" cy="5377542"/>
          </a:xfrm>
        </p:spPr>
        <p:txBody>
          <a:bodyPr>
            <a:normAutofit lnSpcReduction="10000"/>
          </a:bodyPr>
          <a:lstStyle/>
          <a:p>
            <a:pPr marL="285750" indent="-285750" algn="l">
              <a:spcBef>
                <a:spcPts val="1200"/>
              </a:spcBef>
              <a:buFont typeface="Arial" panose="020B0604020202020204" pitchFamily="34" charset="0"/>
              <a:buChar char="•"/>
            </a:pPr>
            <a:r>
              <a:rPr lang="en-US" sz="2400" dirty="0" smtClean="0">
                <a:solidFill>
                  <a:schemeClr val="tx1"/>
                </a:solidFill>
                <a:cs typeface="Arial" panose="020B0604020202020204" pitchFamily="34" charset="0"/>
              </a:rPr>
              <a:t>Combine </a:t>
            </a:r>
            <a:r>
              <a:rPr lang="en-US" sz="2400" dirty="0">
                <a:solidFill>
                  <a:schemeClr val="tx1"/>
                </a:solidFill>
                <a:cs typeface="Arial" panose="020B0604020202020204" pitchFamily="34" charset="0"/>
              </a:rPr>
              <a:t>manual, mechanical, and minimal chemical control measures (as needed) for optimal control</a:t>
            </a:r>
          </a:p>
          <a:p>
            <a:pPr marL="285750" indent="-285750" algn="l">
              <a:spcBef>
                <a:spcPts val="1200"/>
              </a:spcBef>
              <a:buFont typeface="Arial" panose="020B0604020202020204" pitchFamily="34" charset="0"/>
              <a:buChar char="•"/>
            </a:pPr>
            <a:r>
              <a:rPr lang="en-US" sz="2400" dirty="0" smtClean="0">
                <a:solidFill>
                  <a:schemeClr val="tx1"/>
                </a:solidFill>
                <a:cs typeface="Arial" panose="020B0604020202020204" pitchFamily="34" charset="0"/>
              </a:rPr>
              <a:t>Minimize </a:t>
            </a:r>
            <a:r>
              <a:rPr lang="en-US" sz="2400" dirty="0">
                <a:solidFill>
                  <a:schemeClr val="tx1"/>
                </a:solidFill>
                <a:cs typeface="Arial" panose="020B0604020202020204" pitchFamily="34" charset="0"/>
              </a:rPr>
              <a:t>weed seed encroachment (i.e., nearby mowing &amp; dumping)</a:t>
            </a:r>
          </a:p>
          <a:p>
            <a:pPr marL="285750" indent="-285750" algn="l">
              <a:spcBef>
                <a:spcPts val="1200"/>
              </a:spcBef>
              <a:buFont typeface="Arial" panose="020B0604020202020204" pitchFamily="34" charset="0"/>
              <a:buChar char="•"/>
            </a:pPr>
            <a:r>
              <a:rPr lang="en-US" sz="2400" dirty="0">
                <a:solidFill>
                  <a:schemeClr val="tx1"/>
                </a:solidFill>
                <a:cs typeface="Arial" panose="020B0604020202020204" pitchFamily="34" charset="0"/>
              </a:rPr>
              <a:t>Ensure that planting soil is weed-free (no untreated fill)</a:t>
            </a:r>
          </a:p>
          <a:p>
            <a:pPr marL="285750" indent="-285750" algn="l">
              <a:spcBef>
                <a:spcPts val="1200"/>
              </a:spcBef>
              <a:buFont typeface="Arial" panose="020B0604020202020204" pitchFamily="34" charset="0"/>
              <a:buChar char="•"/>
            </a:pPr>
            <a:r>
              <a:rPr lang="en-US" sz="2400" dirty="0" smtClean="0">
                <a:solidFill>
                  <a:schemeClr val="tx1"/>
                </a:solidFill>
                <a:cs typeface="Arial" panose="020B0604020202020204" pitchFamily="34" charset="0"/>
              </a:rPr>
              <a:t>Minimize </a:t>
            </a:r>
            <a:r>
              <a:rPr lang="en-US" sz="2400" dirty="0">
                <a:solidFill>
                  <a:schemeClr val="tx1"/>
                </a:solidFill>
                <a:cs typeface="Arial" panose="020B0604020202020204" pitchFamily="34" charset="0"/>
              </a:rPr>
              <a:t>bare areas (mulching and replanting)</a:t>
            </a:r>
          </a:p>
          <a:p>
            <a:pPr marL="285750" indent="-285750" algn="l">
              <a:spcBef>
                <a:spcPts val="1200"/>
              </a:spcBef>
              <a:buFont typeface="Arial" panose="020B0604020202020204" pitchFamily="34" charset="0"/>
              <a:buChar char="•"/>
            </a:pPr>
            <a:r>
              <a:rPr lang="en-US" sz="2400" dirty="0">
                <a:solidFill>
                  <a:schemeClr val="tx1"/>
                </a:solidFill>
                <a:cs typeface="Arial" panose="020B0604020202020204" pitchFamily="34" charset="0"/>
              </a:rPr>
              <a:t>Stagger timing of control measures</a:t>
            </a:r>
          </a:p>
          <a:p>
            <a:pPr marL="285750" indent="-285750" algn="l">
              <a:spcBef>
                <a:spcPts val="1200"/>
              </a:spcBef>
              <a:buFont typeface="Arial" panose="020B0604020202020204" pitchFamily="34" charset="0"/>
              <a:buChar char="•"/>
            </a:pPr>
            <a:r>
              <a:rPr lang="en-US" sz="2400" dirty="0">
                <a:solidFill>
                  <a:schemeClr val="tx1"/>
                </a:solidFill>
                <a:cs typeface="Arial" panose="020B0604020202020204" pitchFamily="34" charset="0"/>
              </a:rPr>
              <a:t>Manual: consistent hand weeding throughout growing season</a:t>
            </a:r>
          </a:p>
          <a:p>
            <a:pPr marL="285750" indent="-285750" algn="l">
              <a:spcBef>
                <a:spcPts val="1200"/>
              </a:spcBef>
              <a:buFont typeface="Arial" panose="020B0604020202020204" pitchFamily="34" charset="0"/>
              <a:buChar char="•"/>
            </a:pPr>
            <a:r>
              <a:rPr lang="en-US" sz="2400" dirty="0">
                <a:solidFill>
                  <a:schemeClr val="tx1"/>
                </a:solidFill>
                <a:cs typeface="Arial" panose="020B0604020202020204" pitchFamily="34" charset="0"/>
              </a:rPr>
              <a:t>Mechanical: cut back in spring and fall</a:t>
            </a:r>
          </a:p>
          <a:p>
            <a:pPr marL="285750" indent="-285750" algn="l">
              <a:spcBef>
                <a:spcPts val="1200"/>
              </a:spcBef>
              <a:buFont typeface="Arial" panose="020B0604020202020204" pitchFamily="34" charset="0"/>
              <a:buChar char="•"/>
            </a:pPr>
            <a:r>
              <a:rPr lang="en-US" sz="2400" dirty="0">
                <a:solidFill>
                  <a:schemeClr val="tx1"/>
                </a:solidFill>
                <a:cs typeface="Arial" panose="020B0604020202020204" pitchFamily="34" charset="0"/>
              </a:rPr>
              <a:t>Chemical: immediately after flowering, or early spring for pre-emergent herbicides</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7137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3067051"/>
          </a:xfrm>
        </p:spPr>
        <p:txBody>
          <a:bodyPr>
            <a:normAutofit/>
          </a:bodyPr>
          <a:lstStyle/>
          <a:p>
            <a:r>
              <a:rPr lang="en-US" b="1" dirty="0" smtClean="0"/>
              <a:t/>
            </a:r>
            <a:br>
              <a:rPr lang="en-US" b="1" dirty="0" smtClean="0"/>
            </a:br>
            <a:r>
              <a:rPr lang="en-US" sz="3600" b="1" dirty="0" smtClean="0">
                <a:solidFill>
                  <a:schemeClr val="tx1">
                    <a:lumMod val="65000"/>
                    <a:lumOff val="35000"/>
                  </a:schemeClr>
                </a:solidFill>
                <a:latin typeface="Century Gothic" pitchFamily="34" charset="0"/>
              </a:rPr>
              <a:t>Non-Native Invasive Plants and </a:t>
            </a:r>
            <a:br>
              <a:rPr lang="en-US" sz="3600" b="1" dirty="0" smtClean="0">
                <a:solidFill>
                  <a:schemeClr val="tx1">
                    <a:lumMod val="65000"/>
                    <a:lumOff val="35000"/>
                  </a:schemeClr>
                </a:solidFill>
                <a:latin typeface="Century Gothic" pitchFamily="34" charset="0"/>
              </a:rPr>
            </a:br>
            <a:r>
              <a:rPr lang="en-US" sz="3600" b="1" dirty="0" smtClean="0">
                <a:solidFill>
                  <a:schemeClr val="tx1">
                    <a:lumMod val="65000"/>
                    <a:lumOff val="35000"/>
                  </a:schemeClr>
                </a:solidFill>
                <a:latin typeface="Century Gothic" pitchFamily="34" charset="0"/>
              </a:rPr>
              <a:t>Common Weeds You May Find in Bioretention Areas</a:t>
            </a:r>
            <a:endParaRPr lang="en-US" sz="3600" dirty="0">
              <a:solidFill>
                <a:schemeClr val="tx1">
                  <a:lumMod val="65000"/>
                  <a:lumOff val="35000"/>
                </a:schemeClr>
              </a:solidFill>
              <a:latin typeface="Century Gothic" pitchFamily="34" charset="0"/>
            </a:endParaRPr>
          </a:p>
        </p:txBody>
      </p:sp>
      <p:grpSp>
        <p:nvGrpSpPr>
          <p:cNvPr id="7" name="Group 6"/>
          <p:cNvGrpSpPr/>
          <p:nvPr/>
        </p:nvGrpSpPr>
        <p:grpSpPr>
          <a:xfrm>
            <a:off x="308758" y="5139130"/>
            <a:ext cx="8835242" cy="1623676"/>
            <a:chOff x="-154976" y="5059576"/>
            <a:chExt cx="8096840" cy="1623676"/>
          </a:xfrm>
        </p:grpSpPr>
        <p:pic>
          <p:nvPicPr>
            <p:cNvPr id="3" name="Picture 2" descr="http://www.cumberlandcd.com/~amcclain/ccwa/images/1237059.jpg">
              <a:hlinkClick r:id="rId3"/>
            </p:cNvPr>
            <p:cNvPicPr>
              <a:picLocks noChangeAspect="1" noChangeArrowheads="1"/>
            </p:cNvPicPr>
            <p:nvPr/>
          </p:nvPicPr>
          <p:blipFill>
            <a:blip r:embed="rId4" cstate="print"/>
            <a:srcRect/>
            <a:stretch>
              <a:fillRect/>
            </a:stretch>
          </p:blipFill>
          <p:spPr bwMode="auto">
            <a:xfrm>
              <a:off x="1882839" y="5128155"/>
              <a:ext cx="2060052" cy="1545039"/>
            </a:xfrm>
            <a:prstGeom prst="roundRect">
              <a:avLst/>
            </a:prstGeom>
            <a:noFill/>
          </p:spPr>
        </p:pic>
        <p:pic>
          <p:nvPicPr>
            <p:cNvPr id="4" name="Picture 4" descr="http://www.eddmaps.org/ipane/icat/jpg/uconn_ipane_cirsiarven_04a.jpg"/>
            <p:cNvPicPr>
              <a:picLocks noChangeAspect="1" noChangeArrowheads="1"/>
            </p:cNvPicPr>
            <p:nvPr/>
          </p:nvPicPr>
          <p:blipFill>
            <a:blip r:embed="rId5" cstate="print"/>
            <a:srcRect r="12500"/>
            <a:stretch>
              <a:fillRect/>
            </a:stretch>
          </p:blipFill>
          <p:spPr bwMode="auto">
            <a:xfrm>
              <a:off x="3931920" y="5069634"/>
              <a:ext cx="1882555" cy="1613618"/>
            </a:xfrm>
            <a:prstGeom prst="roundRect">
              <a:avLst/>
            </a:prstGeom>
            <a:noFill/>
          </p:spPr>
        </p:pic>
        <p:pic>
          <p:nvPicPr>
            <p:cNvPr id="5" name="Picture 6" descr="http://upload.wikimedia.org/wikipedia/commons/9/9d/Beifuss.JPG">
              <a:hlinkClick r:id="rId6"/>
            </p:cNvPr>
            <p:cNvPicPr>
              <a:picLocks noChangeAspect="1" noChangeArrowheads="1"/>
            </p:cNvPicPr>
            <p:nvPr/>
          </p:nvPicPr>
          <p:blipFill>
            <a:blip r:embed="rId7" cstate="print"/>
            <a:srcRect/>
            <a:stretch>
              <a:fillRect/>
            </a:stretch>
          </p:blipFill>
          <p:spPr bwMode="auto">
            <a:xfrm>
              <a:off x="-154976" y="5139130"/>
              <a:ext cx="2043572" cy="1534064"/>
            </a:xfrm>
            <a:prstGeom prst="roundRect">
              <a:avLst/>
            </a:prstGeom>
            <a:noFill/>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1435" y="5059576"/>
              <a:ext cx="2140429" cy="1613618"/>
            </a:xfrm>
            <a:prstGeom prst="roundRect">
              <a:avLst>
                <a:gd name="adj" fmla="val 16667"/>
              </a:avLst>
            </a:prstGeom>
            <a:ln>
              <a:noFill/>
            </a:ln>
            <a:effectLst/>
          </p:spPr>
        </p:pic>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Ailanthus altissima</a:t>
            </a:r>
          </a:p>
          <a:p>
            <a:r>
              <a:rPr lang="en-US" dirty="0" smtClean="0"/>
              <a:t>Tree of Heaven</a:t>
            </a:r>
            <a:endParaRPr lang="en-US" dirty="0"/>
          </a:p>
        </p:txBody>
      </p:sp>
      <p:sp>
        <p:nvSpPr>
          <p:cNvPr id="7" name="TextBox 6"/>
          <p:cNvSpPr txBox="1"/>
          <p:nvPr/>
        </p:nvSpPr>
        <p:spPr>
          <a:xfrm rot="16200000">
            <a:off x="-3103956"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3318" name="Picture 6" descr="tree-of-heaven, Ailanthus altissima  (Sapindales: Simaroubaceae) - 0008442"/>
          <p:cNvPicPr>
            <a:picLocks noChangeAspect="1" noChangeArrowheads="1"/>
          </p:cNvPicPr>
          <p:nvPr/>
        </p:nvPicPr>
        <p:blipFill>
          <a:blip r:embed="rId3" cstate="print"/>
          <a:srcRect l="8387" b="28063"/>
          <a:stretch>
            <a:fillRect/>
          </a:stretch>
        </p:blipFill>
        <p:spPr bwMode="auto">
          <a:xfrm>
            <a:off x="936171" y="1055907"/>
            <a:ext cx="6678386" cy="3505200"/>
          </a:xfrm>
          <a:prstGeom prst="roundRect">
            <a:avLst/>
          </a:prstGeom>
          <a:noFill/>
        </p:spPr>
      </p:pic>
      <p:pic>
        <p:nvPicPr>
          <p:cNvPr id="13324" name="Picture 12" descr="http://www.invasive.org/images/768x512/5292034.jpg"/>
          <p:cNvPicPr>
            <a:picLocks noChangeAspect="1" noChangeArrowheads="1"/>
          </p:cNvPicPr>
          <p:nvPr/>
        </p:nvPicPr>
        <p:blipFill>
          <a:blip r:embed="rId4" cstate="print"/>
          <a:srcRect b="11111"/>
          <a:stretch>
            <a:fillRect/>
          </a:stretch>
        </p:blipFill>
        <p:spPr bwMode="auto">
          <a:xfrm>
            <a:off x="936171" y="4648200"/>
            <a:ext cx="3102429" cy="2068286"/>
          </a:xfrm>
          <a:prstGeom prst="roundRect">
            <a:avLst/>
          </a:prstGeom>
          <a:noFill/>
        </p:spPr>
      </p:pic>
      <p:pic>
        <p:nvPicPr>
          <p:cNvPr id="13330" name="Picture 18" descr="http://2.bp.blogspot.com/_UdIftRLT2AY/SOp3Fqx_p_I/AAAAAAAAAY4/-rEOoWghQG0/s1600/081006TreeofHeavenSeeds.jpg"/>
          <p:cNvPicPr>
            <a:picLocks noChangeAspect="1" noChangeArrowheads="1"/>
          </p:cNvPicPr>
          <p:nvPr/>
        </p:nvPicPr>
        <p:blipFill>
          <a:blip r:embed="rId5" cstate="print"/>
          <a:srcRect b="30973"/>
          <a:stretch>
            <a:fillRect/>
          </a:stretch>
        </p:blipFill>
        <p:spPr bwMode="auto">
          <a:xfrm>
            <a:off x="4198236" y="4648200"/>
            <a:ext cx="3962400" cy="2060448"/>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Acer platanoides</a:t>
            </a:r>
          </a:p>
          <a:p>
            <a:r>
              <a:rPr lang="en-US" dirty="0" smtClean="0"/>
              <a:t>Norway Maple</a:t>
            </a:r>
            <a:endParaRPr lang="en-US" dirty="0"/>
          </a:p>
        </p:txBody>
      </p:sp>
      <p:sp>
        <p:nvSpPr>
          <p:cNvPr id="7" name="TextBox 6"/>
          <p:cNvSpPr txBox="1"/>
          <p:nvPr/>
        </p:nvSpPr>
        <p:spPr>
          <a:xfrm rot="16200000">
            <a:off x="-3103956"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4342" name="Picture 6" descr="http://upload.wikimedia.org/wikipedia/commons/b/bc/Acer_platanoides_1aJPG.jpg">
            <a:hlinkClick r:id="rId3"/>
          </p:cNvPr>
          <p:cNvPicPr>
            <a:picLocks noChangeAspect="1" noChangeArrowheads="1"/>
          </p:cNvPicPr>
          <p:nvPr/>
        </p:nvPicPr>
        <p:blipFill>
          <a:blip r:embed="rId4" cstate="print"/>
          <a:srcRect r="4643" b="4457"/>
          <a:stretch>
            <a:fillRect/>
          </a:stretch>
        </p:blipFill>
        <p:spPr bwMode="auto">
          <a:xfrm>
            <a:off x="4448161" y="723388"/>
            <a:ext cx="3781439" cy="5688298"/>
          </a:xfrm>
          <a:prstGeom prst="roundRect">
            <a:avLst/>
          </a:prstGeom>
          <a:noFill/>
        </p:spPr>
      </p:pic>
      <p:pic>
        <p:nvPicPr>
          <p:cNvPr id="14338" name="Picture 2" descr="http://faculty.etsu.edu/mcdowelt/Pictures%20Use/Acer%20platanoides.JPG">
            <a:hlinkClick r:id="rId5"/>
          </p:cNvPr>
          <p:cNvPicPr>
            <a:picLocks noChangeAspect="1" noChangeArrowheads="1"/>
          </p:cNvPicPr>
          <p:nvPr/>
        </p:nvPicPr>
        <p:blipFill>
          <a:blip r:embed="rId6" cstate="print"/>
          <a:srcRect l="10526" r="29825"/>
          <a:stretch>
            <a:fillRect/>
          </a:stretch>
        </p:blipFill>
        <p:spPr bwMode="auto">
          <a:xfrm>
            <a:off x="2285109" y="4034666"/>
            <a:ext cx="1863558" cy="2343150"/>
          </a:xfrm>
          <a:prstGeom prst="roundRect">
            <a:avLst/>
          </a:prstGeom>
          <a:noFill/>
        </p:spPr>
      </p:pic>
      <p:pic>
        <p:nvPicPr>
          <p:cNvPr id="2" name="Picture 1"/>
          <p:cNvPicPr>
            <a:picLocks noChangeAspect="1"/>
          </p:cNvPicPr>
          <p:nvPr/>
        </p:nvPicPr>
        <p:blipFill>
          <a:blip r:embed="rId7"/>
          <a:stretch>
            <a:fillRect/>
          </a:stretch>
        </p:blipFill>
        <p:spPr>
          <a:xfrm>
            <a:off x="1134534" y="1439330"/>
            <a:ext cx="3141132" cy="2355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descr="http://littletennessee.org/attachments/Image/Multiflora%3D20rose%3D20leaves.jpg?template=generic&amp;.jpg"/>
          <p:cNvPicPr>
            <a:picLocks noChangeAspect="1" noChangeArrowheads="1"/>
          </p:cNvPicPr>
          <p:nvPr/>
        </p:nvPicPr>
        <p:blipFill>
          <a:blip r:embed="rId3" cstate="print"/>
          <a:srcRect/>
          <a:stretch>
            <a:fillRect/>
          </a:stretch>
        </p:blipFill>
        <p:spPr bwMode="auto">
          <a:xfrm>
            <a:off x="1034138" y="1066800"/>
            <a:ext cx="3962400" cy="2971800"/>
          </a:xfrm>
          <a:prstGeom prst="roundRect">
            <a:avLst/>
          </a:prstGeom>
          <a:noFill/>
        </p:spPr>
      </p:pic>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Rosa multifora</a:t>
            </a:r>
          </a:p>
          <a:p>
            <a:r>
              <a:rPr lang="en-US" dirty="0" smtClean="0"/>
              <a:t>Multiflora Rose</a:t>
            </a:r>
            <a:endParaRPr lang="en-US" dirty="0"/>
          </a:p>
        </p:txBody>
      </p:sp>
      <p:sp>
        <p:nvSpPr>
          <p:cNvPr id="13" name="TextBox 12"/>
          <p:cNvSpPr txBox="1"/>
          <p:nvPr/>
        </p:nvSpPr>
        <p:spPr>
          <a:xfrm rot="16200000">
            <a:off x="-3114842"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8434" name="Picture 2" descr="http://www.eddmaps.org/ipane/icat/jpg/uconn_ipane_rosamulti_04a.jpg"/>
          <p:cNvPicPr>
            <a:picLocks noChangeAspect="1" noChangeArrowheads="1"/>
          </p:cNvPicPr>
          <p:nvPr/>
        </p:nvPicPr>
        <p:blipFill>
          <a:blip r:embed="rId4" cstate="print"/>
          <a:srcRect/>
          <a:stretch>
            <a:fillRect/>
          </a:stretch>
        </p:blipFill>
        <p:spPr bwMode="auto">
          <a:xfrm>
            <a:off x="1219195" y="4191000"/>
            <a:ext cx="3429000" cy="2480667"/>
          </a:xfrm>
          <a:prstGeom prst="roundRect">
            <a:avLst/>
          </a:prstGeom>
          <a:noFill/>
        </p:spPr>
      </p:pic>
      <p:pic>
        <p:nvPicPr>
          <p:cNvPr id="12" name="Picture 4" descr="http://www.eddmaps.org/ipane/icat/jpg/uconn_ipane_rosamulti_07a.jpg"/>
          <p:cNvPicPr>
            <a:picLocks noChangeAspect="1" noChangeArrowheads="1"/>
          </p:cNvPicPr>
          <p:nvPr/>
        </p:nvPicPr>
        <p:blipFill>
          <a:blip r:embed="rId5" cstate="print"/>
          <a:srcRect l="7415" t="12210" r="8651" b="7118"/>
          <a:stretch>
            <a:fillRect/>
          </a:stretch>
        </p:blipFill>
        <p:spPr bwMode="auto">
          <a:xfrm>
            <a:off x="5464625" y="3374571"/>
            <a:ext cx="3080657" cy="2220686"/>
          </a:xfrm>
          <a:prstGeom prst="roundRect">
            <a:avLst/>
          </a:prstGeom>
          <a:noFill/>
        </p:spPr>
      </p:pic>
      <p:pic>
        <p:nvPicPr>
          <p:cNvPr id="14" name="Picture 2" descr="http://www.eddmaps.org/ipane/icat/jpg/uconn_ipane_rosamulti_06a.jpg"/>
          <p:cNvPicPr>
            <a:picLocks noChangeAspect="1" noChangeArrowheads="1"/>
          </p:cNvPicPr>
          <p:nvPr/>
        </p:nvPicPr>
        <p:blipFill>
          <a:blip r:embed="rId6" cstate="print"/>
          <a:srcRect/>
          <a:stretch>
            <a:fillRect/>
          </a:stretch>
        </p:blipFill>
        <p:spPr bwMode="auto">
          <a:xfrm>
            <a:off x="5203368" y="514350"/>
            <a:ext cx="3581400" cy="2686050"/>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0" y="388203"/>
            <a:ext cx="3429000" cy="830997"/>
          </a:xfrm>
          <a:prstGeom prst="rect">
            <a:avLst/>
          </a:prstGeom>
          <a:noFill/>
        </p:spPr>
        <p:txBody>
          <a:bodyPr wrap="square" rtlCol="0">
            <a:spAutoFit/>
          </a:bodyPr>
          <a:lstStyle/>
          <a:p>
            <a:r>
              <a:rPr lang="en-US" dirty="0" smtClean="0"/>
              <a:t> Lonicera japonica </a:t>
            </a:r>
          </a:p>
          <a:p>
            <a:r>
              <a:rPr lang="en-US" dirty="0" smtClean="0"/>
              <a:t>Japanese Honeysuckle </a:t>
            </a:r>
          </a:p>
          <a:p>
            <a:endParaRPr lang="en-US" sz="1200" dirty="0"/>
          </a:p>
        </p:txBody>
      </p:sp>
      <p:pic>
        <p:nvPicPr>
          <p:cNvPr id="44034" name="Picture 2" descr="http://www.sbs.utexas.edu/bio406d/images/pics/cap/Lonicera%20japonicum%20leaves.jpg"/>
          <p:cNvPicPr>
            <a:picLocks noChangeAspect="1" noChangeArrowheads="1"/>
          </p:cNvPicPr>
          <p:nvPr/>
        </p:nvPicPr>
        <p:blipFill>
          <a:blip r:embed="rId3" cstate="print"/>
          <a:srcRect/>
          <a:stretch>
            <a:fillRect/>
          </a:stretch>
        </p:blipFill>
        <p:spPr bwMode="auto">
          <a:xfrm>
            <a:off x="1001486" y="1066800"/>
            <a:ext cx="3200400" cy="2400300"/>
          </a:xfrm>
          <a:prstGeom prst="roundRect">
            <a:avLst/>
          </a:prstGeom>
          <a:noFill/>
        </p:spPr>
      </p:pic>
      <p:pic>
        <p:nvPicPr>
          <p:cNvPr id="44036" name="Picture 4" descr="https://facultystaff.richmond.edu/~jhayden/landscape_plants/late_spring_woody_plants/lonicera_japonica_UR_02s.JPG"/>
          <p:cNvPicPr>
            <a:picLocks noChangeAspect="1" noChangeArrowheads="1"/>
          </p:cNvPicPr>
          <p:nvPr/>
        </p:nvPicPr>
        <p:blipFill>
          <a:blip r:embed="rId4" cstate="print"/>
          <a:srcRect r="1116"/>
          <a:stretch>
            <a:fillRect/>
          </a:stretch>
        </p:blipFill>
        <p:spPr bwMode="auto">
          <a:xfrm rot="5400000">
            <a:off x="5108116" y="635905"/>
            <a:ext cx="2411190" cy="3251200"/>
          </a:xfrm>
          <a:prstGeom prst="roundRect">
            <a:avLst/>
          </a:prstGeom>
          <a:noFill/>
        </p:spPr>
      </p:pic>
      <p:pic>
        <p:nvPicPr>
          <p:cNvPr id="44038" name="Picture 6" descr="https://facultystaff.richmond.edu/~jhayden/landscape_plants/late_spring_woody_plants/lonicera_japonica_USNA_01s.JPG"/>
          <p:cNvPicPr>
            <a:picLocks noChangeAspect="1" noChangeArrowheads="1"/>
          </p:cNvPicPr>
          <p:nvPr/>
        </p:nvPicPr>
        <p:blipFill>
          <a:blip r:embed="rId5" cstate="print"/>
          <a:srcRect/>
          <a:stretch>
            <a:fillRect/>
          </a:stretch>
        </p:blipFill>
        <p:spPr bwMode="auto">
          <a:xfrm>
            <a:off x="831204" y="3810000"/>
            <a:ext cx="3370682" cy="2680818"/>
          </a:xfrm>
          <a:prstGeom prst="roundRect">
            <a:avLst/>
          </a:prstGeom>
          <a:noFill/>
        </p:spPr>
      </p:pic>
      <p:pic>
        <p:nvPicPr>
          <p:cNvPr id="44042" name="Picture 10" descr="http://www.plantbiology.siu.edu/Marberry/images/LoniceraJaponica1.jpg"/>
          <p:cNvPicPr>
            <a:picLocks noChangeAspect="1" noChangeArrowheads="1"/>
          </p:cNvPicPr>
          <p:nvPr/>
        </p:nvPicPr>
        <p:blipFill>
          <a:blip r:embed="rId6" cstate="print"/>
          <a:srcRect l="7529" b="15251"/>
          <a:stretch>
            <a:fillRect/>
          </a:stretch>
        </p:blipFill>
        <p:spPr bwMode="auto">
          <a:xfrm>
            <a:off x="4561114" y="3940632"/>
            <a:ext cx="3476171" cy="2389414"/>
          </a:xfrm>
          <a:prstGeom prst="roundRect">
            <a:avLst/>
          </a:prstGeom>
          <a:noFill/>
        </p:spPr>
      </p:pic>
      <p:sp>
        <p:nvSpPr>
          <p:cNvPr id="11" name="TextBox 10"/>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3" name="TextBox 12"/>
          <p:cNvSpPr txBox="1"/>
          <p:nvPr/>
        </p:nvSpPr>
        <p:spPr>
          <a:xfrm rot="16200000">
            <a:off x="-3114842"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195580"/>
            <a:ext cx="7771170" cy="999672"/>
          </a:xfrm>
        </p:spPr>
        <p:txBody>
          <a:bodyPr/>
          <a:lstStyle/>
          <a:p>
            <a:pPr algn="ctr"/>
            <a:r>
              <a:rPr lang="en-US" sz="3600" dirty="0" smtClean="0">
                <a:solidFill>
                  <a:schemeClr val="tx1">
                    <a:lumMod val="65000"/>
                    <a:lumOff val="35000"/>
                  </a:schemeClr>
                </a:solidFill>
                <a:latin typeface="Century Gothic" pitchFamily="34" charset="0"/>
              </a:rPr>
              <a:t>Green Infrastructure Function</a:t>
            </a:r>
          </a:p>
        </p:txBody>
      </p:sp>
      <p:pic>
        <p:nvPicPr>
          <p:cNvPr id="4" name="Picture 3" descr="Rain Garden_ Typical Section"/>
          <p:cNvPicPr>
            <a:picLocks noChangeAspect="1" noChangeArrowheads="1"/>
          </p:cNvPicPr>
          <p:nvPr/>
        </p:nvPicPr>
        <p:blipFill>
          <a:blip r:embed="rId3">
            <a:extLst>
              <a:ext uri="{28A0092B-C50C-407E-A947-70E740481C1C}">
                <a14:useLocalDpi xmlns:a14="http://schemas.microsoft.com/office/drawing/2010/main" val="0"/>
              </a:ext>
            </a:extLst>
          </a:blip>
          <a:srcRect l="2084" t="17709" r="2083" b="31250"/>
          <a:stretch>
            <a:fillRect/>
          </a:stretch>
        </p:blipFill>
        <p:spPr bwMode="auto">
          <a:xfrm>
            <a:off x="660401" y="1240972"/>
            <a:ext cx="7983778" cy="300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ain_garden_image"/>
          <p:cNvPicPr>
            <a:picLocks noChangeAspect="1" noChangeArrowheads="1"/>
          </p:cNvPicPr>
          <p:nvPr/>
        </p:nvPicPr>
        <p:blipFill rotWithShape="1">
          <a:blip r:embed="rId4">
            <a:extLst>
              <a:ext uri="{28A0092B-C50C-407E-A947-70E740481C1C}">
                <a14:useLocalDpi xmlns:a14="http://schemas.microsoft.com/office/drawing/2010/main" val="0"/>
              </a:ext>
            </a:extLst>
          </a:blip>
          <a:srcRect l="51331" t="1057" b="51924"/>
          <a:stretch/>
        </p:blipFill>
        <p:spPr bwMode="auto">
          <a:xfrm>
            <a:off x="1181100" y="4380670"/>
            <a:ext cx="3040380" cy="221447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rain_garden_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14" r="51445" b="52981"/>
          <a:stretch/>
        </p:blipFill>
        <p:spPr bwMode="auto">
          <a:xfrm>
            <a:off x="4511040" y="4379283"/>
            <a:ext cx="3042285" cy="221586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3646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carolinanature.com/trees/ceor4328.jpg"/>
          <p:cNvPicPr>
            <a:picLocks noChangeAspect="1" noChangeArrowheads="1"/>
          </p:cNvPicPr>
          <p:nvPr/>
        </p:nvPicPr>
        <p:blipFill>
          <a:blip r:embed="rId3" cstate="print"/>
          <a:srcRect l="7331" t="8362" r="7577" b="10453"/>
          <a:stretch>
            <a:fillRect/>
          </a:stretch>
        </p:blipFill>
        <p:spPr bwMode="auto">
          <a:xfrm>
            <a:off x="1012376" y="1103531"/>
            <a:ext cx="3537857" cy="2536372"/>
          </a:xfrm>
          <a:prstGeom prst="roundRect">
            <a:avLst/>
          </a:prstGeom>
          <a:noFill/>
        </p:spPr>
      </p:pic>
      <p:pic>
        <p:nvPicPr>
          <p:cNvPr id="45060" name="Picture 4" descr="Oriental Bittersweet (Celastrus orbiculatus) flowers"/>
          <p:cNvPicPr>
            <a:picLocks noChangeAspect="1" noChangeArrowheads="1"/>
          </p:cNvPicPr>
          <p:nvPr/>
        </p:nvPicPr>
        <p:blipFill>
          <a:blip r:embed="rId4" cstate="print"/>
          <a:srcRect r="16444" b="10059"/>
          <a:stretch>
            <a:fillRect/>
          </a:stretch>
        </p:blipFill>
        <p:spPr bwMode="auto">
          <a:xfrm>
            <a:off x="4847771" y="1049867"/>
            <a:ext cx="3581400" cy="2895600"/>
          </a:xfrm>
          <a:prstGeom prst="roundRect">
            <a:avLst/>
          </a:prstGeom>
          <a:noFill/>
        </p:spPr>
      </p:pic>
      <p:pic>
        <p:nvPicPr>
          <p:cNvPr id="45068" name="Picture 12" descr="http://bugwoodcloud.org/images/768x512/2105097.jpg"/>
          <p:cNvPicPr>
            <a:picLocks noChangeAspect="1" noChangeArrowheads="1"/>
          </p:cNvPicPr>
          <p:nvPr/>
        </p:nvPicPr>
        <p:blipFill>
          <a:blip r:embed="rId5" cstate="print"/>
          <a:srcRect b="8333"/>
          <a:stretch>
            <a:fillRect/>
          </a:stretch>
        </p:blipFill>
        <p:spPr bwMode="auto">
          <a:xfrm>
            <a:off x="849086" y="3886200"/>
            <a:ext cx="3879273" cy="2667000"/>
          </a:xfrm>
          <a:prstGeom prst="roundRect">
            <a:avLst/>
          </a:prstGeom>
          <a:noFill/>
        </p:spPr>
      </p:pic>
      <p:sp>
        <p:nvSpPr>
          <p:cNvPr id="11" name="TextBox 10"/>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2" name="TextBox 11"/>
          <p:cNvSpPr txBox="1"/>
          <p:nvPr/>
        </p:nvSpPr>
        <p:spPr>
          <a:xfrm>
            <a:off x="2895600" y="457200"/>
            <a:ext cx="3429000" cy="646331"/>
          </a:xfrm>
          <a:prstGeom prst="rect">
            <a:avLst/>
          </a:prstGeom>
          <a:noFill/>
        </p:spPr>
        <p:txBody>
          <a:bodyPr wrap="square" rtlCol="0">
            <a:spAutoFit/>
          </a:bodyPr>
          <a:lstStyle/>
          <a:p>
            <a:r>
              <a:rPr lang="en-US" dirty="0" smtClean="0"/>
              <a:t>Celastrus orbiculatus</a:t>
            </a:r>
          </a:p>
          <a:p>
            <a:r>
              <a:rPr lang="en-US" dirty="0" smtClean="0"/>
              <a:t>Oriental Bittersweet</a:t>
            </a:r>
            <a:endParaRPr lang="en-US" dirty="0"/>
          </a:p>
        </p:txBody>
      </p:sp>
      <p:sp>
        <p:nvSpPr>
          <p:cNvPr id="8" name="TextBox 7"/>
          <p:cNvSpPr txBox="1"/>
          <p:nvPr/>
        </p:nvSpPr>
        <p:spPr>
          <a:xfrm rot="16200000">
            <a:off x="-3114842"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2" name="Picture 1"/>
          <p:cNvPicPr>
            <a:picLocks noChangeAspect="1"/>
          </p:cNvPicPr>
          <p:nvPr/>
        </p:nvPicPr>
        <p:blipFill>
          <a:blip r:embed="rId6"/>
          <a:stretch>
            <a:fillRect/>
          </a:stretch>
        </p:blipFill>
        <p:spPr>
          <a:xfrm>
            <a:off x="5058233" y="4182533"/>
            <a:ext cx="2084768" cy="2241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Polygonum perfoliatatum</a:t>
            </a:r>
          </a:p>
          <a:p>
            <a:r>
              <a:rPr lang="en-US" dirty="0" smtClean="0"/>
              <a:t>Mile-A-Minute Vine</a:t>
            </a:r>
            <a:endParaRPr lang="en-US" dirty="0"/>
          </a:p>
        </p:txBody>
      </p:sp>
      <p:sp>
        <p:nvSpPr>
          <p:cNvPr id="7" name="TextBox 6"/>
          <p:cNvSpPr txBox="1"/>
          <p:nvPr/>
        </p:nvSpPr>
        <p:spPr>
          <a:xfrm rot="16200000">
            <a:off x="-3135092" y="3136614"/>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5366" name="Picture 6" descr="http://www.conngardener.com/images/fruit.jpg">
            <a:hlinkClick r:id="rId3"/>
          </p:cNvPr>
          <p:cNvPicPr>
            <a:picLocks noChangeAspect="1" noChangeArrowheads="1"/>
          </p:cNvPicPr>
          <p:nvPr/>
        </p:nvPicPr>
        <p:blipFill>
          <a:blip r:embed="rId4" cstate="print"/>
          <a:srcRect/>
          <a:stretch>
            <a:fillRect/>
          </a:stretch>
        </p:blipFill>
        <p:spPr bwMode="auto">
          <a:xfrm>
            <a:off x="914400" y="3886200"/>
            <a:ext cx="3733800" cy="2808538"/>
          </a:xfrm>
          <a:prstGeom prst="roundRect">
            <a:avLst/>
          </a:prstGeom>
          <a:noFill/>
        </p:spPr>
      </p:pic>
      <p:pic>
        <p:nvPicPr>
          <p:cNvPr id="15364" name="Picture 4" descr="http://mysticriver.org/storage/MAM_bugwood_5273091_fruit-720745.jpg?__SQUARESPACE_CACHEVERSION=1282940024134">
            <a:hlinkClick r:id="rId5"/>
          </p:cNvPr>
          <p:cNvPicPr>
            <a:picLocks noChangeAspect="1" noChangeArrowheads="1"/>
          </p:cNvPicPr>
          <p:nvPr/>
        </p:nvPicPr>
        <p:blipFill>
          <a:blip r:embed="rId6" cstate="print"/>
          <a:srcRect l="35714" b="12467"/>
          <a:stretch>
            <a:fillRect/>
          </a:stretch>
        </p:blipFill>
        <p:spPr bwMode="auto">
          <a:xfrm>
            <a:off x="4952999" y="1103531"/>
            <a:ext cx="3429001" cy="3102429"/>
          </a:xfrm>
          <a:prstGeom prst="roundRect">
            <a:avLst/>
          </a:prstGeom>
          <a:noFill/>
        </p:spPr>
      </p:pic>
      <p:pic>
        <p:nvPicPr>
          <p:cNvPr id="8" name="Picture 8" descr="http://www.madgardeners.com/images/photos/closeup.jpg">
            <a:hlinkClick r:id="rId7"/>
          </p:cNvPr>
          <p:cNvPicPr>
            <a:picLocks noChangeAspect="1" noChangeArrowheads="1"/>
          </p:cNvPicPr>
          <p:nvPr/>
        </p:nvPicPr>
        <p:blipFill>
          <a:blip r:embed="rId8" cstate="print"/>
          <a:srcRect/>
          <a:stretch>
            <a:fillRect/>
          </a:stretch>
        </p:blipFill>
        <p:spPr bwMode="auto">
          <a:xfrm>
            <a:off x="5148938" y="4343400"/>
            <a:ext cx="3048000" cy="2286000"/>
          </a:xfrm>
          <a:prstGeom prst="roundRect">
            <a:avLst/>
          </a:prstGeom>
          <a:noFill/>
        </p:spPr>
      </p:pic>
      <p:pic>
        <p:nvPicPr>
          <p:cNvPr id="9" name="Picture 10" descr="http://www.commonweeder.com/wp-content/uploads/2009/09/mile-a-minute-vine.jpg">
            <a:hlinkClick r:id="rId9"/>
          </p:cNvPr>
          <p:cNvPicPr>
            <a:picLocks noChangeAspect="1" noChangeArrowheads="1"/>
          </p:cNvPicPr>
          <p:nvPr/>
        </p:nvPicPr>
        <p:blipFill>
          <a:blip r:embed="rId10" cstate="print"/>
          <a:srcRect/>
          <a:stretch>
            <a:fillRect/>
          </a:stretch>
        </p:blipFill>
        <p:spPr bwMode="auto">
          <a:xfrm>
            <a:off x="1295400" y="1219200"/>
            <a:ext cx="3200400" cy="2400300"/>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Humulus japonicus Sieb. &amp; Zucc. Japanese Hops</a:t>
            </a:r>
            <a:endParaRPr lang="en-US" dirty="0"/>
          </a:p>
        </p:txBody>
      </p:sp>
      <p:sp>
        <p:nvSpPr>
          <p:cNvPr id="7" name="TextBox 6"/>
          <p:cNvSpPr txBox="1"/>
          <p:nvPr/>
        </p:nvSpPr>
        <p:spPr>
          <a:xfrm rot="16200000">
            <a:off x="-3136612" y="3136614"/>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2050" name="Picture 2" descr="Japanese hop infestation"/>
          <p:cNvPicPr>
            <a:picLocks noChangeAspect="1" noChangeArrowheads="1"/>
          </p:cNvPicPr>
          <p:nvPr/>
        </p:nvPicPr>
        <p:blipFill>
          <a:blip r:embed="rId3"/>
          <a:srcRect t="6541" b="9513"/>
          <a:stretch>
            <a:fillRect/>
          </a:stretch>
        </p:blipFill>
        <p:spPr bwMode="auto">
          <a:xfrm>
            <a:off x="895795" y="1186541"/>
            <a:ext cx="4075905" cy="2235434"/>
          </a:xfrm>
          <a:prstGeom prst="roundRect">
            <a:avLst/>
          </a:prstGeom>
          <a:noFill/>
        </p:spPr>
      </p:pic>
      <p:sp>
        <p:nvSpPr>
          <p:cNvPr id="2052" name="AutoShape 4" descr="data:image/jpeg;base64,/9j/4AAQSkZJRgABAQAAAQABAAD/2wCEAAkGBxMTEhUUExQWFhQXGRsbGRgYGBoeHhocHhsfHB8cHiAcHyggGCAnHBwcITEiJSksLi4uHSAzODMsNygtLisBCgoKDg0OGxAQGywkICQvNDQsLC8vLCwsLywsLCwsLCwsLCwsLCwsLCwsLCwsLCwsLCwsLCwsLCwsLCwsLCwsLP/AABEIAKkBKwMBIgACEQEDEQH/xAAbAAADAQEBAQEAAAAAAAAAAAAEBQYDBwIBAP/EAEEQAAECAwYDBgQFAwIGAgMAAAECEQADIQQFEjFBUSJhcQYTMoGRobHB0fBCUnLh8RQjMwdiFTRzssLSQ5IkU2P/xAAZAQADAQEBAAAAAAAAAAAAAAACAwQBAAX/xAAqEQACAgICAQQCAgEFAAAAAAABAgARAyESMUEEEyJRYYEyccEjQlKh4f/aAAwDAQACEQMRAD8AL7ZS0/0agotVJG7gvEtOmYEpd8RQDyBzryyEXdruhNoLzlKKdEBgBUbhyXGcSfapdlkl0S5sxX5sZCaGoyZQ0I+EeLgawFnkIAaEWT7TLUAwKQ1S71avlAa7VhCUpPC/C27PXb94ytlvlWlfdIlFLpOMoLYfVxsDTpWPlnnSXUAVGvhKgKjYkN7iLAutiVBKHX6nqVblAvMLBRSnkMySda0EOTZFKLAjCNXpCWdMlywFCSM8RMzErCdykMNmeMbuv6bMmpRNUGJAGFLAcmFGjGQnazWUkWBLFN3g8ZUSQGHkG840myQwYdTv9Ixs9qBSpieFLlh0+caSrEFEKIOJNAXzGjgaxIbHZkBvzH/Z28iJZlqPgDpJ/LsenwiVtVqNpnFSlAflCvwoHsMz5mGLDEUPxYagGuE094VzrHJxqlFBUFAPU+g1MMV9VORvuCXsEyyZYKSQztlUP6QqsmBM8Klv4WUCNNG3YhuhEE3ld6ZSuEkhVa5hqNz84Cs8l56G/Kp+m3q0PSuPcsQDjox6i90E4cyKYhUPz38veF8xaps4Spi0ISpLgkEpBfhNAcT0g2xWFCJxWU8JSwSKOvc7Cgy1jz2rsrCWpIKZiWBGWbkMdGYnz1eAUqGoeZiBb1Ok3TZQiShCV4wlITjpUihNKCukebZZyRUgxB3DbrRJR/bVhUpQ4AErfEAziuGoNY6FYp6lSx3yAhbcWEul9+UTZUiHSu5OS5KkKb/42fCdDTw7Dll0q/wXYhJM5IqoB1bNp950hpeCauCaenv8YVzbwYFAdz8IT8idfuTlqnmzWNM493O/wu43SpjxD8uZS2xMH2S6EWVQMiWTiTgqEkoBPiSTlwFmesbXOkOAXxGoYE5ZktROmbRtfFrYKDqxllE4mLJUHbYaH+I1mb9RyOQsR9qZBJlKlf3FKGIFIAIYgFK2OEhmIO4aJ21XeEzUGcmYlQAwqSpLZUBYOBmfWKhV7SlIYL7pQbhCSVIKg4phIyIOURl5XgBixzAvECH/AD1zAOT06RRg59VGoSW6h10IVJ4ZjBOik5GrV0UxpvDG0IBPvEvItczDiDszh6kaadOcUN3y5oSkTgAqlEuf4r8oZkWjZi86Ubms2eJYc57bwuV3k0ussnbSHM2zDxEPAhmJUwyfRm9YBWHiJU11MLbPPdICSWqmmjCo8wR6GFlmmqQsKSWIMNVyQaAvyf5RgqyAff1hikAVGKwAoyksN/oUOJx9/CDjNSoOkgjlHPrSsgtUCoqPLUaRtZp06TWWAUpScZLOTowJFKnc1ypCG9MDtTC9q+jKTtNf8yShKJSQCfxKqGDPTzg3AmbLRNSxKkguMjEVO7SJnJTKnodbcK0DI5AEHxA6jzikuW+ESUJlzPCAwI05GDbEwUAjc7JjKqARuMbMpSS+o0fP6Rpbb8QiQ/eJE9icJri5toD5bwRPQGxJrsRXpCC/rjE7CuWAiaC0xQSS4AIYhwM6EivWEoAGpoGIDowu5r0lzWM2UkPmpKadYo5l1S1JdDMcimICVZpyHBdmYYSPlX+IZXDNGFSX4ga1+HTKCdBsiaRUZWiQpBZR9qGB+5WfywbPnggAqCVaE5HkaUHzhPMtqUkpWClQJBBUn/2y1HJoUlnxA4k9R7e1qmd2oollIAqVUfkDkkt1iSUgKxd0mhNZamL9AeEvqMxo+i3tSD/UTVd4uY5OBJJIQDsHI6NGlmVhQEKJE0gsPyjY7EiKceLit33KglCxPi5SVKMsjAX4sIao00LA7v8ATGz9npKQQz1qS59oLsoWQkLUVFsztU+gyguVIZWNhiZhnk7w0sRq5jZCNAxVeypFmSGcTFBhVRA3o7Rj2ZkpmzDMEpPD+IDhfkPwq6OOkUCwSnCsIUDmDhbn4o+2ZaZSAhGCgORQK1JOFOTmsZ7nxodzvc+FeZqpACsuohZet6rFEkgPpo2ntDe6eJGIl1PU8/pCTtPaME1kEBRSCSM6uPKghePb0YnEtvRi267QqQsqmGqhUE+j6u9eUbpvRsamxqSyg+5Lv+3SE4kvn7wTZ5BPTLmRt6xUVXsy1kXsyimrM+zCYvhIqKEnUcqUc+rmALssCkkrWpyQwAFAPnDa655lIw4KGod6x7lIcsBU6CJ+RFgdSflQIXqDzFYAJgWmhFFMKl6VzyzyrDC4rgM2YTMUFHvEzAtiyWGSdCXLPyj2bmQrxCuYOx3h3c09EhDISVHVaqPyAzbPPWFe4K0ZwyADUe2G55UpLS0BIObCp5k69THm1WKVLBWtkgZklom+0N8W5Sf/AMYpQKuAAVGlGKqCsJ7r7MTrUsTrZjIAHCpZZRFXbQO9BQxoCkWTN+J2TKQ2uVNcS3IGrFvWFwutSluw+/jFRZruQhIASBs1IztKAk94TROfzhPEg6k7JATYZrDu14CGd0gg+sZT7TOS4nS0LQQcS0uCOqC5Y7pdtopZbKAUkvsRqI+TrOSKih5fbwYFCM4EDUkrztUyVLK7ItKjiCzhwFRAamTqHC2fLpB2izylqxKSCSpSq7rOI+GgroKDSLO9ewIDzETGAxKKSPNkkUDDeHfZfsxLEpKy2IjMZ+przaGq6oPjGjl/EGc4sNjFBkhNSdg/x2EWN0zUzkO2EuRhJcsCwJg3tJ2XlS5SRKWiWAp1qmKUX0AfLybbzhJ9vVIWlaGUQdixA+vrHOvu/wBxToS1HuV18PKllYD4W4d6s3WF1itUu0JJSOIeJB8Seo22MZdp78EyQlMlSsSmUrCKhP5TpU86APrEum3Tu8YZJA8VdPwlnzpTaMx4Dx/M1cNr+Y+ve6VYFd0SFULPkxeh0hVYpsxjMUSDkEqLhhrlmXbyzh/cd698j+5RQLA6K894Bvezf3CljmDy6ZbwSMQeDTlbj8WgKzMWkKXkEuCSBTpBRSmYnGgkqACSEgFNPE4Ifw/CALw7tKRLaruw03J+kM7ktqJQxKTVizOdHLONQ2Wp8oNv42IZ2OQi6zXekLKwmpA8vo9PSP14yyQkAZnUgV0Fa58jBKpylLJcOdQGhlYpAU4JLEGhJLEavVhGlyNmByPKzDrutBkSwZvhWlNM2JFctuUeVyl8RLBA4sT0L5MdX29YxRIE1CBNOFSGCqVfZtTnTnnHm9bcMIlEJEvR0tXcVLbMM9YnqzB1BLXaSUkIod/OvWB7CvulpUSnCM3Vk7O78nPwyg+zS0AUPxgtVnlzBhmBKk/7h9kQXIDVQg46k/PvVMycMMx8JbhBoPyv+F6OQCTyyg+d2hKFFKkS3FOJIJ5VLPSDDcMhCsQUlsI4CphTV3D03iDvWaVTphBSHUaOA3rV4YuNXNAdR6qrdR/cs9M5S1CWRxEA4s+f+2G3/DUCrYS70PxfOOddn76XJmgvwE8QbTVucdBvW+Uy5aSggqX4dm/MeUFmxsrgL5mZsbK1DzPlinylFgsPkKiv16Q2s1lSrUvyaE3ZqwWVVVTETZhU7EEAE/lCvF1r0EUtqkIbiUlI3KsPu4iXKwDULk+TRoRZbLvBCga7GESLMkLcA4khQapzHpFbabMru+F1ECmpPnrHmx2cIGJbJJqS0YmelgK5EiLLesyVaUpRVJHGk65nyIAcdecP1XWm0TETlHFLqMOVAS1RXOp1jW2XFZ56scpX9wPiLly+pBqfhBN3WZUkd2o4g7gs3UcoY+VSLXRjXyCgV0YPe10ompRKlJShlYiQMgxGmZJ+EF2Ts7LSjDQnUqS7060g2aCnwJCjzLe7GML4tFqTLezy0qVqCpi3INU8nEJXIxpQYtXY/G4LbJJlJKSCWFQmppVmz2pH2z3akLE0FT4WYmjHPocq8oXXRZrXNUmbaCJQDtKAzejqrSHXdrSXBBT+U/EF4Jzx+IM1hxNXN1x6mTkpDqIA5mMJU54+LuyXNOJaSojKpDdGhFC9xY7g1svVJSoSiCpLOTT0cZkOAWZ4f9m56lSUPXR25kVOp5iFKrllF6qAOmKnvWNrpT3JKAolBNH0emcPXgBQh2B1KeavLlV+bEP97wiv+etaRLlqlpUouormITQaMovUtXrBluvAS0lR096UEQNrthmKK1HP2Gw6PDgtzQbnQ7kZCcK7RKP+0LBboXpDdaVCqTTrSOb3TYSpOMuxyDabkN1inutEqSCVVLZAZDzyid2AsAw1cDUpEylTEELAfKmREZiYJSEoSpLgAOSNISzb+mLkqVZ0hJzRiIONjRyzJCh7HSFNnvNE1cuXPHdz5iErANNwUjYhSVBvjAkNWowuKtdmH35LscxTWqajEBTGpQAcaNwgttWIW+V2IzRKkTVzCrEHZkpYHJRYv5ecX/8Aw0AMQCD0b3iN7SdjFGdLm2RISp+JNQn9QqW5hIh/p3W6Yn/ExGBO9Rf3DMM2pUwNOs2ZFDDi12VcshM5OBdHFW8naApwaHq1xIYgwK6bwUVd1hAKVMSdjt6iKWbKxAPmMum0TiJTqO/39+UU92zMaa+JOf1gM32JuYgnUCn2YOxA36QkN4oBmYyUCWQC9Ap34RvkC3SKKRxrKqtkOkI+2F2SmC1rCAS5AZ1Fs0jdqHlG4mBbi03DRPEz7ZFJmoCwKH2O0fFWgypiUlSjiNCTQNo7OfPKJyx2+eVAWdIQgFmoX5rOemYh3PUVJCZrCYnIh2P0hzJR3Gti4tvr/uP5NnM6aUJ4SeM5kAqqajM0f12g62zJCphs6kuABhW/E4AdnooP16wFd01fc93KKe8IB4hoBVtPstCe0glTKw4gfwoSk/8A2AeJuNmLAh1rulaV7o6qHzYwwsooAYIsFvR3a0Ta4Egg6uSEkc6kH1jeVgIcLSxyctC2ZqoxZNwCdYajDRGqWDDmNhyELrR2bspUS+Fy+GlPURSTMIHiHRw/lCC1T5yVEJOIBmNK08o1GbwajEYjqczsNmBWxGWrxRKsClpSQrEGoDoM2HmTHiy3IULOJQOgI2+UNJErDQGkehkyWdSvJl/4mJP6c4FAhmUKev7R1Dst2USiWkqSO8KQcRbM6AnIaUziOl2QzVpQnCFK1U7UrVgeg3JA1jrNlkBZSFrS7MlL1LcqZesR+qyE0IBtwNRFeU3ukEksE+9W84JVJBZQyOukIL2RNtFpEtLHAWATRJIo5eg2eAruvGbInqlkgoDjACDxO5YhxyoYlHp9Xe5McejHdjtcqVKxYeJSl8KRU8Rb2aGFnxKTiLOqvTlziQmzVIUtO5Kk1GrGu0UXZy2gSCFkPK2IPDplqMo3JhsXAMIl2hGPu1kBeY0ccucG902xiJvQ98pSlJBCt3oNMo8WK0Kky8KFKAFQcRPX3gxgoag/GpVWmVmSOo+84+oluOsT0/tAru2BKltU6A/ODrlv5JSBMISsamgPPlAZMTVc3iajFVmOFwah2HTQwFcd8SbTLxSlZjiQfEnRlDSvrDK2TyiWtSUlRAolIckt9Y5DYxOsk/Eyu8BBUg0dwSUktWhzGREO9PhDg334jsWIOCPM6xMJZ/WB8DVOkCXZeqJ6AtB4VOK5gg1B6GDVZAGFEUaMnNg0YrvkzJqglwmUAk0zUSH8gx+ML5tiQMw55vFBMkQMuykjlrzhnu+J3I+IysckJQlsmDchAE+8kTFmSk1YuoZPsN9a5MD5ZWyXMXR6aJDtCOZZ1SlhT4TvTfOubO8LTECSSdwkrzLmSnhYDJoUdsLDLmWcFZAUhToUcgoMoB9ixB5PD26LuVNcgsBqxL0f4Qr7XFP9JOC61QKVd1hI6jiFYDGSHX+4xFNgwbsp2umLTLRPszrUcLy1k0aisK1Fxm/H8Yuf6JRSlSAUqOZJyfdjTyEc1uW0dypBAJmzCMOVEuwFWbEfYDQx0ArUoBKQcRAOJ6E6lOpT7ZQfqBbaEcjA2SIuvC5500qQChQl6kl1Z6lPx1iVtd2KCiFAgjMbffzjod3zlJOA0YBhptGMy5xMUpcxyTkxo0DiahQgZMfLa9znkq7gMh8YJEhQSpKWBUGLw8t1092p34TlQ09qx7FmGv8AIgzka5OQb3JG0zrTKSf7acIyUHI6n8v3WIXtBNXMmglWNYSMtOQGmhaO0mR7RzzthcmCa8kplhYxqJOFOrkny+6RV6bIOWxK/TuA2xF/ZmUlKuI4VKGWEV9C49Ir7wuyXMMspyw1YM5AbLR8zE1dtgkhKlCZ3q8BchsI3KWBrzd+UbWO/pi1oTLASlLAOXJehJ6wWQMzWs7ICzEiNZclUtaVJJdGXl9tAyh3k1ak/iUS2bOTR/pFMmVicLSMQABrrq3J482e6RiCAAATQ5DziYZvvuTbgMq4Zi+7AwgLdlPtm+0O7v7LIQrvFrExCXyDGoL7tDKw2MoC0KS6AfENdHA/jWsbGShKWGFjq4fau9X0+UIbM5lCIK2JzvtnJTKny8KwUrQSKMQyiKtTzHtACL4YAHCTuQXip7Vykk6LCfCcquaB4TWG5ZkxAXhFX12JG3KLcJDILnM6fUSWy0JM1PdqwhTDC2p5Hw/dIYqSAfnAF2WRMtAOFlM5cZE9YHVfMyYsokyyQkcSmJJ5JG50feGlb68TSvLS+PMoLFbTJWFyykKYhyAcw2sETpyZ8spnBJWhjLWE/wB7EVAuFE5BnIcUoICu67EoYrGKYWK1HMakJ2AyEOU2GXN4pLlIU2FZAJZqg0BBqPIxOxUH/MFSQdG6ji2BKbKSk4u8BKqqSylnNBHQltA3OIa2WDCl0PTnX+YtlXepUsBAIRiDoU6gG8RScQcVoXzGrxKWO0TlTLZKQAFoZMvER+J2xUGYD5BgCGByDATRjCrE34ETW+2ATEFSmxS0qJeuRBPqDBFntc+hllOBXiKj4k0NAOevKBe2HZ20ITLmYQtKJZExSAwHEpT4XcCv8RP3HbpqFBEtWIKPgIJc8qOndx5xcqBktYxcasmp0WzzkL1rsc4ytVlIBIqI8We6lkAqYHUCrHrT4QbLu0iuOJOQU6M81goOjEtnkaamKi5+zY8U4PsmjDrv0hZaLKrNLuNqQ/uKxTiAqZNUUlsKQW9SKnpGs99GFs7jeXY0pACQABkBkOm0DW+7ErSy0hQ2UAR7wwSAkRnMUXzp8YAmup0iZXZxcqeO5GGSoEqTsakEDOpLRQSwE6F9SYby0eIkQIpYWVBsmPUfbwtyzbMxiTsxSZPETUnqf4Ee8Ryp5kQVPsWdHDtmfrAU2UP/ANZbRlfI+UBuBuKe0P8AWoQqZZiFszpwAqG5S3i1NdtdZUdqZ4TJxBGPHxTFOQASQ5AyDKfhbLKLwTwKN5FIr9YgO0clEqcEoQWWCUoSCqr1ADCj6bGLfTlW+JEs9Myt8SJ1S77LJEsiz2rvJmEL4VABilw9SU56k/QezWdK0rRPDoIZkniBCgoB8qqT8dzHL7ovq1WWQZKkNZ1kkAoZQqDRQ6NV8yzPBV5WuarCe8WoJYpBUSBQMwyFGhb+kblo/wBRj46cFZa3umVJWpTiXiHiBxTSMsKA2FAamJoedlrwlWlapnd4e7D41lzXRyf9pO3rHMUTMbKrWtc4MROUlJSCWd8Lln3aOGChs7ir4Gdgl3tJmTCiWUrZJKlJOVQAH3gG0zl1UhSiHqDEz/p4lbzlqNMIDNq5NPT4RVzlBPFq/qInyoQ1CazFhuCIvAqBSviGxzbkWifve/USpiZaOLCXVyDUHMlwXG0UE9aBm+FQopLONHDggkfy8cmvazTZE5aAQsCoWfxA1BI0O/OGenQNYJmY15HZnQbuv6z2jwTE49UEjEDWjeWkSHbm8im0gBQcIS43BKqg7/SI22WKYZiTqo5jQ5+UUKnWUlZxLCQgqOZAdvOprFgxKhBu4721Q33BLntqSVpQlKFLBdLEhZwlmqwqahsnj9cF1K75KSRm1Ca0fZ/3hdNTLSspK1IUNUh2OlCzh9mMV/ZdC1TgtYTiCAApLg5gEENUUcHMZZQeU8VJELIeKkjzLqwS9aZOOsfZa2WQCyhxD3aB7bfEmzy3mLYDYEnTQOdR5QtsF4d6tM1bpRMolP8Atzc9TSPM4mrkdULjW2WiasFlBOIFIPI/l2gO6bi7tpXfzVEpzBAAcsMIU+Jman7QVbUt0+/SJrtGkhAWCQUqcEUUHpQ5wOMMfhdQ1azR3EN4TZibZMlTCuclJLFLcbdaDY8+sMU/6i4BgFnomniGnQNCWTxlwTwmu/Qg6GNk2aXpLDeceoCo0RHMMZPyEcC5VkcSgH2c/wARtIsHcoDMn4/uYcSUEZxnMTiLM+sQ+6x0ZIXMJueemakhwVJLEa9TtSDJll5RL26dbpc5JkypfcpzGIAqGxccPJtopbBfctdFPLVqldPfwnyMcU1YnFfM+Ls2MBJUoBx4SxDF6QB2escszZs1iJymTNzAxhycII1cEkEg7mHs2TqIFlyMC1LAHGxUdyA3wjBVVNDkAiaW2ViQtP5gR6hvnEddHZqTYwa4535yMhsBpzOtYrp85niZtczEpzmDGo5/iOoHNgCB5h0qY8bqmZJ1PwhT/XJRq6jkkZ/t5wVYgonEpnPsNoFkrcCoV3Kir/aBXn95esUkpYwhshC26gjCUkVBcPmX59fjHq1zcAOEeWvlHKah9Qifb5aZiJZUMa8kgh2Ad+QpBBS1cz9+ccWvu+ZqbUlYBeWsKZ2JKS+F2owo7c467d1pxpC9w7F9tdmih8ZUA/cc+PgAfuHpOf35wpvCb3akzNApl0/CdRXdj5mGQOfJgYS9plgoCVAviBHPCXzbL39YARYO9x7KKVAEMUnUZNoR0gW1WYGtOv3k+8SaL+mSUOEgszpfhIf8NSQfL1aGFj7aWdZAmJXKcqTiUxTowcEgPzZmPn3tki4XAkahE5KAcKqF8lHbm1c4T3vcomlCpSwhaCSHBILsCDXZ94oP+JWYhjNlKA0KgTQ4etD/ADGC5aCnHLViQaa0cc4DabEBbU3JO87CsApWKGijmDXzbk8NbF2fxpJUKFLJf2PSjQzWoGhrlnX21gy02lWAFBAOTEA+2kd7xIqby8SOn3YpCiFDIbaZUgWdORLIx0G7FvPaLiWTNTkkzEVwkDiGoGzikDXncspQ/ttrR9OYOVd4Yub7m3ezPnYq0BJUkHhWAxoQ+mW4f0gy+rwViZP4Qf8A7HLq3xhL2YsYlKmpBIBIIT+U1dthlDm0ICiSdS8KyGmsTCdUID2etDgyFHPiQT+bVPmK9RzhD2qkHvMTFsIflnzePfaGxlJEwKLPUVodDTp6kQst94mfKAmeNJYHVSTvzBA6gmG40+QcfuMxDoxRIWoHiPDpT56wcmYHf0+MZGqMBAwjItUH5x+TZ36Zfe0VHcoYg9zybhVPmFaXJpRIfLU1iqF2zihTAhZLBlhJFOdGqNdKQDd1jdSQkkK0IipnSJgSApWI7sx9omzZTJ8mU+fERXNd6k2cFRRhI7uclSKuBxBy+LZ9OcfbTe8lQSEzAlIUwyHGzM6iAmgDAgCDO0l4d3ZZiVFOBScKQp2x5g8NSXD+Uc2tF5TFoTLmBC61JAchqKcNUBx/JjcOM5bY/ceie4OU6RdV9icVSVpXLmpqEzGdQ/MCCyhzFOZeBe0CCqUUtiqKHlWnP0jntjv+dZikOFoFQhVQP0nNB6e8WtlvtM1IU3dqo4JqHHoY3JgKMGHUHJhKGx1EybemWvjBSTUkjXLIisMU3kVB0rYHID+YJvCypnDBNqMwdRXTaF6rulpoMhuS8HyU99zrRty4l8WhbfeD5MoAM0IL0vxFmRjXloBmTsICl/6k2RvBOfbAD/5RImJyLUSdcbNsCVy7MDAlquZJ2y6/fnGNn7RiYAZcqYon8LMctXy6wxlCeoBwiXuPGfWgB8jGURB4/cBu25lS3EvERnhBoPoOkHTnZ/aDpaG8RePk2SkjL78oE2ZvHUlbfNmKJCEFaA7kZvCRbrPClQUKYSK/vUxbW9ASjKnIQhmWvAoMSkqIDgkbsfvlBoxXQExKvcHsNgxLCQOLM8uu0Vlhu5CRUYjuREyqTV06fdIYf8YnoQcIClAOAsGuuYLmOJ5TgRe47tFhQagMRtSF1sQRnAKL5vOYnFLssoBhVZIemgJDQ1sCZ82W9olJlL/KlWLzyp0rGZEIFw3TU5r24u3wzUgZ4V+5CoqbBaCkgDInJ+jn72j1flzKWMOjh36wVd93sxIdQfmztl6ZwZzA4wD4glyyhT4uOVzkoQV/havQEk+weJKdblzlFaJalhyEjIADVzk8PTIUv+1Qa1d2GfUcQ9Yc2KwJSlmBjBk11MAuczvdNsSCVWaYB/8AzS/qxJ9oX9mlqnqWCkCqQATV3OcdopsetIn70s0hU50t3wYqCdR+ErHUMDmwbSjRmAWqjiQEIqSEqxplTAsJZQooChIeqTFRZZCTLPdnhNQA3Cc2Lc4Gvq61EGYitHUnXqN94SXVa5qZjSQVE5oqx6/WBZS4u4gk+Y5MyPaplAId2e6kBRWoOc20H1jO+LJiTjA4k+4/iEcJ3E9xJaJNQqoarjMQxu+0ialasJCsVXGZFHSWyLZaEQm/rCcqD3MMbBMKc6JO/wB+8YynjMVoFa7UJdolE/8AyLMvImrEh9vDD+zyQoF9/SEVukFUxAZwlYX0bLrm0ObCmYFcIc6h2d+sFyGiYWtARB21QpEpIAfGtn0oHbkT8jASOyNoZyEOdAr6hveLy2SwzEA1FCxqK+xjYCkOR6FCGCQKE5vbbhmSpZWrClmoSHPyieVa1SpgKRmwKfzcusdevCzIXLUmZ4CK1b306xyC1JFnnTcClrAOFExQ3Dmns460eH4m5WDHYfldylsQ7yZKWkqBSoVHVlJUCfLcGKW87ehJAJDmgDipJp0cxz/s7aVIVillTZroCMOpDsxjW2KeYpKxnUhxiBzcg7Qt8Vnj4mNitt9Q2229Vos0yXhUVUUksz8QJTnSjt0hJN7NrCStakjCl9SX2OkVV02eUMKEqUVZrBck/JwI822fJE3uZimfwYwwWPgToxr7Ry5SppZwysppRqc4ny0uyhXN4d3NYJkw4kpJbXT3h7f3ZySlBXgmOSBwAHDoHS4cPtWvo8skpKEJSKAAMP2hr+pBS1jcmcFdRSixzUpZbEaMaiAJllU5cE83isWlxWBSoCjCJlzGTh5z/tPa5k1SCyyhCAlyKYtVbl6R97KXd3toSAz5gM9d+QAr6Rn2gtZT/bFAoPiJ02ir7GKkWWX35U65gZI1YFiQDpiBrq0XM3HFr9SwvxxS+uy70SUsM9TqTBxV5RFK7SzV1QyUvs/uc4AtlvmTPEtRG2nplEAxte5BKC++0SQlSJKnV+YVA6HU1z05w9uu1omSkqSdGI1B2jmNnUxIJc5l2rp7Q5uBVpmIUJSClCw2NRSBQsSKvrs9PQ2xgCFxMc392plIV3STiVq2Q5PqfhElftoxolTkBXdqNBqlTPhVnXnDW2dhXRWaMWfho/V382hlY7qAsYs6gCQWp+rP0Y+UCWxpRHcYDjWiO4s7KW1U/EZnDLSBxhPiUckjnrlT4se0N5JkdwpKBgVNZYUouEvQgM+9RTLOPFgn/wBOlVnmWaY8pLuhIPeKUv8AAlI4nFAQS7Kc0aEF6XkbUtMgyp0sSlqxFYcpDBMsEEBQLZpOmp05VLZOQHx/8lHtpvQqdWlBwDHtQhVdFtAsyVzFjhTxKJbw0epd4WWvtnLKXs/G+SiGTnnuddoHgfElsAXH1qAcCjmPgkgFtfuvy/mJ3s3eJXNV3qnWoDC/LQfH1ipTLDktUjPppyGrbkwJWjuAKO54/p05M0R3a/tDa7CpKkypcySr8bqBDaKGhyrXI8ot9Inu2aCqRQOQpP7wzGRexcMUpsicztv+pVum0T3UoUcpST1qo0fb3i+7H2c/0suavxzRjUa65VNfC375nlNvu0TLSZaSlDsWZgmmwFPYc47B2PLWSXKJGKUkSz5ZHk6W83ij1IQIOIqPzBeA4iHYi7bx9u6wS5ZWpIYqNeVMhyjzOLGNLPMqYi5bqRjuGKV8ozKqjX5x4VMrAV521MsVLKU7BvU0jbmkxFP7mSSuYcKcWZBIDlhlloPSsMLJeFkZ1TUH9QIHk4Y+8JJtvdK0s6T4Xan7ctIzTZO8SH3b35wXEV8plADqXd3WiVM4pRChk4SQKdQI+2uXMBAS4G9Pv+IyklMtIQnwoDAfecfrXbhLQFljUagUL70yidt6EYCJsZZws+WQcRitRZnaN0TkTEBSCFIUKEHyI6wpuu9kmdMs6qKSThJ/EM/VmLdYYoI0PEFhMLbdkyYeJRw6AZRF9rLgmy3mpGJDVIzHUbM1eWmvSFT1oPGApJyYMR9YHmXlZpiSlRKQQQykluYy+MOxOQbE7G3A2Jyi5LMuYklP+QVCdFB6+eVOsOJ05ONTjjACQA+ZD4nArXQ6mGV2WCTLtaxJmpmSylTcQxIIZ0kbZsoDka5tp13oUtK2ZSdRr1hmTIA0a+TcR4ZnArwrSBUfdYnu3FsK+7TNTVDq4clggAHlq46RfKs+8SP+o1jBky1ihStubKSXHsPSMwZAcgBEzAf9QXJq7u1dqSpKUzgmXspOIAehUeVYqrL2qlP/AHVgGhBwkAvyasSVxXTOWeGUVD8zM3mYMv25VykvMwpJ8IdyedKU5mK8iYmbj5/EqyJjZqlDe3a+VLSe6BmKryHUnXygy67AZspEyYTjWMRYkCtQG5Bh9YgLLPCTVLnTl7VjrF2l5SDSqRz03hGVBiACiJzIuMACQN8WfvVykpS5JIro2ZOzRWXfd6UIAcqLM6i5bQPoAGDQKXSpiKKJrttlDWU+HL0heXISABEtkJULPBlpAyyhbbZ1GDBIzOkb3nPMtJUuiBmYjr3ti7QMKOBH4ir8Q6bD3gsOMsbM7FjLGPZMlJYjbP6QJdBEtS1y1KSsqUFMSBRVKPmA0frHPV3eAVWAB10ePVku8S8RqSou3M6w3qwYZ+INmP5HaS0JSXmOdylPpk5g+9O0EuzS098VLmrRjZLJI4SUvhbCCpkjzOkIrHhcOHY8SXY9P3gO/wCZIfHMKUqejuTTIKaqgwA3aE+0rMBUBKJ3OjWVaygTCrACAMLjEnFkFD8Og5VdmhZNtycSyk1ScJUTtpQB9/PWE87tEO/kApwL7iUcSFMlwHAw02pyADRv/QrM1c/FSbxKB1Oig1BEvshdtq+oebjU/XlbFLASTQEnq+vpSE8qzhLswBJLDnU+9fODrVPKaFALZHL4wKiaCIqSwsksz3bC4wg8RbLr7RUXZ2iKUhM0OR+IZ+Y+kTRepAcvlvG8qyHNSq7Bm+sC1VuFyIGpfybWlQdJBH3SJrtNe4CwhHiRU6MW3zyMYXPOMuYAHZVNc9DHjusb4w71qIVYHc3nc+3HeiFnBaky1ueFZQlxsFb/AKvWKWXc8pCsUsGWrLhJYjYpy+EQV42bArCMjUF8uTfPnDG6b/myymU3eAsACah9AfrDGFixGA6lNeEsiFKLYyxWgH0h/MBUkYgx2d289YUT7IAvKmvziQ6MW43qaKtPE3SDUSUKSxD7kwpnIJL+8H2RUtAqoPzP1ygkgrdycviwkElA4hpuPrC67LxCwQDUaMX94tbbaJCwxUCdCn6iI82BEueqYDwmu1TT3eHqwIKn9RmqIMp12wYQonMCnlEv2qtSyEVpioNqH6wyxkuSfvaF8+SJi0PUByedf2gcagNZmI1GzM7uvhdkwpTxA8UxB1fIDYgDPnE32ytqzaFLQVJlqIUlQcF2BYkeEhVIsJV0pUSpbqJJObCN5VwSFA4k0NM84emZFa63G48gU2RJ3sf2umh5c6YZj+ATC5OZIfN9awyvG9ULdQSU7jN9iPg3KPNtuWTYZeJOKYFKpiwOgVJ4sIJDDL3hVZbZLmLUlJLhjWmY+3giFcllGpuQWeSjUxuGVMl2nvlEBKicSMyx3OjZxfFYYEZRJ2O9Vyl4ZsqWuUrM4Q49od3fabMVd3JnhlB0ylEuP04qkf7dPaFZ+TfKoLhm2YfMmgpeE1pu8WlYC/8AFLLt+ZW3QD48obpshwkc3P1jIHCMKfMwgGtiK5UbnqRKSkMkAJG2nKEnbG51TQiah1ABikbZv8vSHybMFnNWEHKleR36QeQAGhuIlTyhIxU2Jxy0WdKUKKRpmYdXT2tVKkollKVFIZy+9NdqQ/7R9mEzATKZK3cpySr/ANTEDOsExKiChYI0YxepXINy1SuQbnTrQpCCkKIBUWSN6fSC0JbOOUXpfC7VaSsEpSkKwAZhIcv+olj6bRYXJ2kmKBSuWZikpBJSM9ydB7CJH9MygGTv6dlW5VLs4UC+WojmPaRpU9SCkYB4TUZ6Ny3jpEi8pagHOE89PlCztBcUufxsFkBgOXJo3A3E76g4nCGz1JC5pxYqKaECDpd5odlukUrmxy0DgZUHOCZF3MAHGeX3nAtosiZtoSiWoFalMwwhIIFA2lB6w61YxgZXY6nu1SBNqguUg5agEfJ4ku0KFDPIhx6RTTJKrNaEqmpWFBwzsK7UIUG2jS23WifK70lJUpQGAOcDAk6flTltvBI4Qi+ozE3A34j+bcUr+oE6a5wYUpSCwGFIz1Jd9YezbXLUMlA8xEhfFoWi0zcJIBVWvIaQdc6FqBWtRIySMmrU09IidCVBYyZwStkw6eEqyc+UA2i6CRiKSEk+IRUXZdrpBOXxPnpDSdJSU4SKNGISIkKe5IKkBRJTT4/bxsiQrZ+h+RhlZ5CVKIDcJY8obWaSkBgG5wAJaYFLdyVt09MiWqbMSrAkOcIBPxhRYe1CZp/tIo7Oo8Q8hl6x0vu0kMQFUqDUNC9V02SSFTE2eSkgOcKEh+VBDFVAPl3HKihd9yItygqrMYXWe0KQvGlRxCoJYtRqPDm9FlbkpSNgkABvn1iXnTCCX0h+MWKnY96ErZPbCckMUoUd2I+HKCbL2heUuZPS/ElKe7AFVFmZR06vEfd4MzQk7AZxV2a6CtEtBOEA4lBg5Lhs8mAzhOZca9zjSmjKOTIRMTQpWOVR0jJNwSX/AMY9IIuq70yU4UlTGtS9aD5CHNmIUj/dr1194Qp+py4wYlN0S24RhO4hDe90kEBXkRFfbJuFglOJRNANtT0yhfeBmNxygUZmop6GkFdbmMtSckSaYetfb5R5s1iKcy7UggrS5wmnP7rHtbqb5QJYwLnsbDpG8gCkKLdcE2YeGepI2A+hEfrJ2anoJPfY0kMUrxc6gudaZRvAEXyhcRV3P3adctZQjE+E4lJ9QAa5Z0bTTXld7rXLnTE6YnHQ1DeRjot53aZMwkpXgU3G2dNDlmTQ/vEsq6zOWpayQCaAMXADAjZ+ceh6chR+JVgcLZPUCkWsqDhai2dT9+UYInILIU9TwYaFJBzfNO0NZ1xSpaVLdYYOS/yZonrKStbBYS+WP2qAwMULxayJSjKwJWXM3tDOssqS/wDd/uMVKJfuwBQtmrMYjFPbrDLnpStKlAKAUlSVEUOrRG3qjEhMs5hKXGyjxH4xU9l7YCgyjmmqem3r8YicALYkT1QPmE3NZlSkqSpZWXd1PkzNWGIVlu8BKLENnGypjtCC97iptNy8oEKOcFTFQOSI4mdIGZ2LnotkuWcPdE4QtIHhLlyDUn1jqV13PKkICZaQBqdVHcnWMLy/yyf1H5Q3RlB5crPVw2ytkFGSXay6wlOOXQlww3ajQgkq7pAdTECpfWLPtV/iH6h8DEJevhPlB49iood8YLeV8KUCiW5UQeIO4yD8qxrddwJlFEwq/uggu7iin2cCkGXN/jV96R7m+JPU/OGFq+IjGyFBxXUvbXZ5c5ATNQmYk5YgDmNH5PUQgvuwoRJCKpkg5JJ1OR3BJh1KyR0+Qhf2k/5c/qT/ANwjz1c8uMG5Gdo2M9bGpZ/T9oY9m7cnB3amdLs+oJ96n0aEF+f83M/SPiY/WHxiLygOMD8R5X/TnVrjtSVoUkEEoUx5Fnb0gqaqsQ/+l+dr/wCoj/zi0tMTuvE1FZV46i+7pQBWvVayfLJPsH84ZSnNB5mFlk8Cf0p+ENbHkOp+MDdxS9whCAIi797WSVTTKQSsIPEpNRirw82b16Q97Zf8naP+mr4RPf6af4U/qH/bDUUFSTGmuJnyTbZShSYn1ANSdIAttslDJQJ5Ea5Q37Uf4B/0kf8AcYhF5ffODx4h3cDGgaMLAhQUkIzcMfOOp2CUlaErTUHb4escyuT/ACJhlZ/8S/1H5QvOnIwv9250hNlaMsBSo89NH39G9In+yvg8/nFNavB5iJXHEGoxSCLi2de0iUp1rYqpkT5UDAfWF96X6mahSUDhBqdT5bQH2r/5VX6kwlsWczqflB4xyx8jFM5qfrRPYABnej7mn28bXla1ycP5kM+IZ1YjSjE+0LLf84tJudm/Uj/xhjEKyiu4GNbqa3PPStHeJcAOFJP5gHYPnX7pDTEfCQKe31jS0/55fVfygW8desSeqXjRXzKq42PqET5aJoKVgKSQAQWLxIW/supKz3XEjQKIccq5tvFPYMz0MbTMh5fCGY8zcYsixOb3n2emzE4JiVM/4G09X39Ikh2OtKZ6EKlqMskOrCWwvr+Wj5x2iZn97wLeHg9fgYoxescahYsrL8fE5/dVmVa1lSCFBRKgrIBOJgOoy8oqrr7MCSsLMxRI0FA7l31YijGMv9Pf8C/1D4GKad+KHu26gvdkT1IsiAXbiMI7cnDNUgbuOhh5KzHT5Qlv7/Oj9B/7hCXGoHiZmdSsAzLTXONLRCtecAguYZ//2Q=="/>
          <p:cNvSpPr>
            <a:spLocks noChangeAspect="1" noChangeArrowheads="1"/>
          </p:cNvSpPr>
          <p:nvPr/>
        </p:nvSpPr>
        <p:spPr bwMode="auto">
          <a:xfrm>
            <a:off x="155575" y="-1279525"/>
            <a:ext cx="4714875" cy="2667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data:image/jpeg;base64,/9j/4AAQSkZJRgABAQAAAQABAAD/2wCEAAkGBxMTEhUUExQWFhQXGRsbGRgYGBoeHhocHhsfHB8cHiAcHyggGCAnHBwcITEiJSksLi4uHSAzODMsNygtLisBCgoKDg0OGxAQGywkICQvNDQsLC8vLCwsLywsLCwsLCwsLCwsLCwsLCwsLCwsLCwsLCwsLCwsLCwsLCwsLCwsLP/AABEIAKkBKwMBIgACEQEDEQH/xAAbAAADAQEBAQEAAAAAAAAAAAAEBQYDBwIBAP/EAEEQAAECAwYDBgQFAwIGAgMAAAECEQADIQQFEjFBUSJhcQYTMoGRobHB0fBCUnLh8RQjMwdiFTRzssLSQ5IkU2P/xAAZAQADAQEBAAAAAAAAAAAAAAACAwQBAAX/xAAqEQACAgICAQQCAgEFAAAAAAABAgARAyESMUEEEyJRYYEyccEjQlKh4f/aAAwDAQACEQMRAD8AL7ZS0/0agotVJG7gvEtOmYEpd8RQDyBzryyEXdruhNoLzlKKdEBgBUbhyXGcSfapdlkl0S5sxX5sZCaGoyZQ0I+EeLgawFnkIAaEWT7TLUAwKQ1S71avlAa7VhCUpPC/C27PXb94ytlvlWlfdIlFLpOMoLYfVxsDTpWPlnnSXUAVGvhKgKjYkN7iLAutiVBKHX6nqVblAvMLBRSnkMySda0EOTZFKLAjCNXpCWdMlywFCSM8RMzErCdykMNmeMbuv6bMmpRNUGJAGFLAcmFGjGQnazWUkWBLFN3g8ZUSQGHkG840myQwYdTv9Ixs9qBSpieFLlh0+caSrEFEKIOJNAXzGjgaxIbHZkBvzH/Z28iJZlqPgDpJ/LsenwiVtVqNpnFSlAflCvwoHsMz5mGLDEUPxYagGuE094VzrHJxqlFBUFAPU+g1MMV9VORvuCXsEyyZYKSQztlUP6QqsmBM8Klv4WUCNNG3YhuhEE3ld6ZSuEkhVa5hqNz84Cs8l56G/Kp+m3q0PSuPcsQDjox6i90E4cyKYhUPz38veF8xaps4Spi0ISpLgkEpBfhNAcT0g2xWFCJxWU8JSwSKOvc7Cgy1jz2rsrCWpIKZiWBGWbkMdGYnz1eAUqGoeZiBb1Ok3TZQiShCV4wlITjpUihNKCukebZZyRUgxB3DbrRJR/bVhUpQ4AErfEAziuGoNY6FYp6lSx3yAhbcWEul9+UTZUiHSu5OS5KkKb/42fCdDTw7Dll0q/wXYhJM5IqoB1bNp950hpeCauCaenv8YVzbwYFAdz8IT8idfuTlqnmzWNM493O/wu43SpjxD8uZS2xMH2S6EWVQMiWTiTgqEkoBPiSTlwFmesbXOkOAXxGoYE5ZktROmbRtfFrYKDqxllE4mLJUHbYaH+I1mb9RyOQsR9qZBJlKlf3FKGIFIAIYgFK2OEhmIO4aJ21XeEzUGcmYlQAwqSpLZUBYOBmfWKhV7SlIYL7pQbhCSVIKg4phIyIOURl5XgBixzAvECH/AD1zAOT06RRg59VGoSW6h10IVJ4ZjBOik5GrV0UxpvDG0IBPvEvItczDiDszh6kaadOcUN3y5oSkTgAqlEuf4r8oZkWjZi86Ubms2eJYc57bwuV3k0ussnbSHM2zDxEPAhmJUwyfRm9YBWHiJU11MLbPPdICSWqmmjCo8wR6GFlmmqQsKSWIMNVyQaAvyf5RgqyAff1hikAVGKwAoyksN/oUOJx9/CDjNSoOkgjlHPrSsgtUCoqPLUaRtZp06TWWAUpScZLOTowJFKnc1ypCG9MDtTC9q+jKTtNf8yShKJSQCfxKqGDPTzg3AmbLRNSxKkguMjEVO7SJnJTKnodbcK0DI5AEHxA6jzikuW+ESUJlzPCAwI05GDbEwUAjc7JjKqARuMbMpSS+o0fP6Rpbb8QiQ/eJE9icJri5toD5bwRPQGxJrsRXpCC/rjE7CuWAiaC0xQSS4AIYhwM6EivWEoAGpoGIDowu5r0lzWM2UkPmpKadYo5l1S1JdDMcimICVZpyHBdmYYSPlX+IZXDNGFSX4ga1+HTKCdBsiaRUZWiQpBZR9qGB+5WfywbPnggAqCVaE5HkaUHzhPMtqUkpWClQJBBUn/2y1HJoUlnxA4k9R7e1qmd2oollIAqVUfkDkkt1iSUgKxd0mhNZamL9AeEvqMxo+i3tSD/UTVd4uY5OBJJIQDsHI6NGlmVhQEKJE0gsPyjY7EiKceLit33KglCxPi5SVKMsjAX4sIao00LA7v8ATGz9npKQQz1qS59oLsoWQkLUVFsztU+gyguVIZWNhiZhnk7w0sRq5jZCNAxVeypFmSGcTFBhVRA3o7Rj2ZkpmzDMEpPD+IDhfkPwq6OOkUCwSnCsIUDmDhbn4o+2ZaZSAhGCgORQK1JOFOTmsZ7nxodzvc+FeZqpACsuohZet6rFEkgPpo2ntDe6eJGIl1PU8/pCTtPaME1kEBRSCSM6uPKghePb0YnEtvRi267QqQsqmGqhUE+j6u9eUbpvRsamxqSyg+5Lv+3SE4kvn7wTZ5BPTLmRt6xUVXsy1kXsyimrM+zCYvhIqKEnUcqUc+rmALssCkkrWpyQwAFAPnDa655lIw4KGod6x7lIcsBU6CJ+RFgdSflQIXqDzFYAJgWmhFFMKl6VzyzyrDC4rgM2YTMUFHvEzAtiyWGSdCXLPyj2bmQrxCuYOx3h3c09EhDISVHVaqPyAzbPPWFe4K0ZwyADUe2G55UpLS0BIObCp5k69THm1WKVLBWtkgZklom+0N8W5Sf/AMYpQKuAAVGlGKqCsJ7r7MTrUsTrZjIAHCpZZRFXbQO9BQxoCkWTN+J2TKQ2uVNcS3IGrFvWFwutSluw+/jFRZruQhIASBs1IztKAk94TROfzhPEg6k7JATYZrDu14CGd0gg+sZT7TOS4nS0LQQcS0uCOqC5Y7pdtopZbKAUkvsRqI+TrOSKih5fbwYFCM4EDUkrztUyVLK7ItKjiCzhwFRAamTqHC2fLpB2izylqxKSCSpSq7rOI+GgroKDSLO9ewIDzETGAxKKSPNkkUDDeHfZfsxLEpKy2IjMZ+przaGq6oPjGjl/EGc4sNjFBkhNSdg/x2EWN0zUzkO2EuRhJcsCwJg3tJ2XlS5SRKWiWAp1qmKUX0AfLybbzhJ9vVIWlaGUQdixA+vrHOvu/wBxToS1HuV18PKllYD4W4d6s3WF1itUu0JJSOIeJB8Seo22MZdp78EyQlMlSsSmUrCKhP5TpU86APrEum3Tu8YZJA8VdPwlnzpTaMx4Dx/M1cNr+Y+ve6VYFd0SFULPkxeh0hVYpsxjMUSDkEqLhhrlmXbyzh/cd698j+5RQLA6K894Bvezf3CljmDy6ZbwSMQeDTlbj8WgKzMWkKXkEuCSBTpBRSmYnGgkqACSEgFNPE4Ifw/CALw7tKRLaruw03J+kM7ktqJQxKTVizOdHLONQ2Wp8oNv42IZ2OQi6zXekLKwmpA8vo9PSP14yyQkAZnUgV0Fa58jBKpylLJcOdQGhlYpAU4JLEGhJLEavVhGlyNmByPKzDrutBkSwZvhWlNM2JFctuUeVyl8RLBA4sT0L5MdX29YxRIE1CBNOFSGCqVfZtTnTnnHm9bcMIlEJEvR0tXcVLbMM9YnqzB1BLXaSUkIod/OvWB7CvulpUSnCM3Vk7O78nPwyg+zS0AUPxgtVnlzBhmBKk/7h9kQXIDVQg46k/PvVMycMMx8JbhBoPyv+F6OQCTyyg+d2hKFFKkS3FOJIJ5VLPSDDcMhCsQUlsI4CphTV3D03iDvWaVTphBSHUaOA3rV4YuNXNAdR6qrdR/cs9M5S1CWRxEA4s+f+2G3/DUCrYS70PxfOOddn76XJmgvwE8QbTVucdBvW+Uy5aSggqX4dm/MeUFmxsrgL5mZsbK1DzPlinylFgsPkKiv16Q2s1lSrUvyaE3ZqwWVVVTETZhU7EEAE/lCvF1r0EUtqkIbiUlI3KsPu4iXKwDULk+TRoRZbLvBCga7GESLMkLcA4khQapzHpFbabMru+F1ECmpPnrHmx2cIGJbJJqS0YmelgK5EiLLesyVaUpRVJHGk65nyIAcdecP1XWm0TETlHFLqMOVAS1RXOp1jW2XFZ56scpX9wPiLly+pBqfhBN3WZUkd2o4g7gs3UcoY+VSLXRjXyCgV0YPe10ompRKlJShlYiQMgxGmZJ+EF2Ts7LSjDQnUqS7060g2aCnwJCjzLe7GML4tFqTLezy0qVqCpi3INU8nEJXIxpQYtXY/G4LbJJlJKSCWFQmppVmz2pH2z3akLE0FT4WYmjHPocq8oXXRZrXNUmbaCJQDtKAzejqrSHXdrSXBBT+U/EF4Jzx+IM1hxNXN1x6mTkpDqIA5mMJU54+LuyXNOJaSojKpDdGhFC9xY7g1svVJSoSiCpLOTT0cZkOAWZ4f9m56lSUPXR25kVOp5iFKrllF6qAOmKnvWNrpT3JKAolBNH0emcPXgBQh2B1KeavLlV+bEP97wiv+etaRLlqlpUouormITQaMovUtXrBluvAS0lR096UEQNrthmKK1HP2Gw6PDgtzQbnQ7kZCcK7RKP+0LBboXpDdaVCqTTrSOb3TYSpOMuxyDabkN1inutEqSCVVLZAZDzyid2AsAw1cDUpEylTEELAfKmREZiYJSEoSpLgAOSNISzb+mLkqVZ0hJzRiIONjRyzJCh7HSFNnvNE1cuXPHdz5iErANNwUjYhSVBvjAkNWowuKtdmH35LscxTWqajEBTGpQAcaNwgttWIW+V2IzRKkTVzCrEHZkpYHJRYv5ecX/8Aw0AMQCD0b3iN7SdjFGdLm2RISp+JNQn9QqW5hIh/p3W6Yn/ExGBO9Rf3DMM2pUwNOs2ZFDDi12VcshM5OBdHFW8naApwaHq1xIYgwK6bwUVd1hAKVMSdjt6iKWbKxAPmMum0TiJTqO/39+UU92zMaa+JOf1gM32JuYgnUCn2YOxA36QkN4oBmYyUCWQC9Ap34RvkC3SKKRxrKqtkOkI+2F2SmC1rCAS5AZ1Fs0jdqHlG4mBbi03DRPEz7ZFJmoCwKH2O0fFWgypiUlSjiNCTQNo7OfPKJyx2+eVAWdIQgFmoX5rOemYh3PUVJCZrCYnIh2P0hzJR3Gti4tvr/uP5NnM6aUJ4SeM5kAqqajM0f12g62zJCphs6kuABhW/E4AdnooP16wFd01fc93KKe8IB4hoBVtPstCe0glTKw4gfwoSk/8A2AeJuNmLAh1rulaV7o6qHzYwwsooAYIsFvR3a0Ta4Egg6uSEkc6kH1jeVgIcLSxyctC2ZqoxZNwCdYajDRGqWDDmNhyELrR2bspUS+Fy+GlPURSTMIHiHRw/lCC1T5yVEJOIBmNK08o1GbwajEYjqczsNmBWxGWrxRKsClpSQrEGoDoM2HmTHiy3IULOJQOgI2+UNJErDQGkehkyWdSvJl/4mJP6c4FAhmUKev7R1Dst2USiWkqSO8KQcRbM6AnIaUziOl2QzVpQnCFK1U7UrVgeg3JA1jrNlkBZSFrS7MlL1LcqZesR+qyE0IBtwNRFeU3ukEksE+9W84JVJBZQyOukIL2RNtFpEtLHAWATRJIo5eg2eAruvGbInqlkgoDjACDxO5YhxyoYlHp9Xe5McejHdjtcqVKxYeJSl8KRU8Rb2aGFnxKTiLOqvTlziQmzVIUtO5Kk1GrGu0UXZy2gSCFkPK2IPDplqMo3JhsXAMIl2hGPu1kBeY0ccucG902xiJvQ98pSlJBCt3oNMo8WK0Kky8KFKAFQcRPX3gxgoag/GpVWmVmSOo+84+oluOsT0/tAru2BKltU6A/ODrlv5JSBMISsamgPPlAZMTVc3iajFVmOFwah2HTQwFcd8SbTLxSlZjiQfEnRlDSvrDK2TyiWtSUlRAolIckt9Y5DYxOsk/Eyu8BBUg0dwSUktWhzGREO9PhDg334jsWIOCPM6xMJZ/WB8DVOkCXZeqJ6AtB4VOK5gg1B6GDVZAGFEUaMnNg0YrvkzJqglwmUAk0zUSH8gx+ML5tiQMw55vFBMkQMuykjlrzhnu+J3I+IysckJQlsmDchAE+8kTFmSk1YuoZPsN9a5MD5ZWyXMXR6aJDtCOZZ1SlhT4TvTfOubO8LTECSSdwkrzLmSnhYDJoUdsLDLmWcFZAUhToUcgoMoB9ixB5PD26LuVNcgsBqxL0f4Qr7XFP9JOC61QKVd1hI6jiFYDGSHX+4xFNgwbsp2umLTLRPszrUcLy1k0aisK1Fxm/H8Yuf6JRSlSAUqOZJyfdjTyEc1uW0dypBAJmzCMOVEuwFWbEfYDQx0ArUoBKQcRAOJ6E6lOpT7ZQfqBbaEcjA2SIuvC5500qQChQl6kl1Z6lPx1iVtd2KCiFAgjMbffzjod3zlJOA0YBhptGMy5xMUpcxyTkxo0DiahQgZMfLa9znkq7gMh8YJEhQSpKWBUGLw8t1092p34TlQ09qx7FmGv8AIgzka5OQb3JG0zrTKSf7acIyUHI6n8v3WIXtBNXMmglWNYSMtOQGmhaO0mR7RzzthcmCa8kplhYxqJOFOrkny+6RV6bIOWxK/TuA2xF/ZmUlKuI4VKGWEV9C49Ir7wuyXMMspyw1YM5AbLR8zE1dtgkhKlCZ3q8BchsI3KWBrzd+UbWO/pi1oTLASlLAOXJehJ6wWQMzWs7ICzEiNZclUtaVJJdGXl9tAyh3k1ak/iUS2bOTR/pFMmVicLSMQABrrq3J482e6RiCAAATQ5DziYZvvuTbgMq4Zi+7AwgLdlPtm+0O7v7LIQrvFrExCXyDGoL7tDKw2MoC0KS6AfENdHA/jWsbGShKWGFjq4fau9X0+UIbM5lCIK2JzvtnJTKny8KwUrQSKMQyiKtTzHtACL4YAHCTuQXip7Vykk6LCfCcquaB4TWG5ZkxAXhFX12JG3KLcJDILnM6fUSWy0JM1PdqwhTDC2p5Hw/dIYqSAfnAF2WRMtAOFlM5cZE9YHVfMyYsokyyQkcSmJJ5JG50feGlb68TSvLS+PMoLFbTJWFyykKYhyAcw2sETpyZ8spnBJWhjLWE/wB7EVAuFE5BnIcUoICu67EoYrGKYWK1HMakJ2AyEOU2GXN4pLlIU2FZAJZqg0BBqPIxOxUH/MFSQdG6ji2BKbKSk4u8BKqqSylnNBHQltA3OIa2WDCl0PTnX+YtlXepUsBAIRiDoU6gG8RScQcVoXzGrxKWO0TlTLZKQAFoZMvER+J2xUGYD5BgCGByDATRjCrE34ETW+2ATEFSmxS0qJeuRBPqDBFntc+hllOBXiKj4k0NAOevKBe2HZ20ITLmYQtKJZExSAwHEpT4XcCv8RP3HbpqFBEtWIKPgIJc8qOndx5xcqBktYxcasmp0WzzkL1rsc4ytVlIBIqI8We6lkAqYHUCrHrT4QbLu0iuOJOQU6M81goOjEtnkaamKi5+zY8U4PsmjDrv0hZaLKrNLuNqQ/uKxTiAqZNUUlsKQW9SKnpGs99GFs7jeXY0pACQABkBkOm0DW+7ErSy0hQ2UAR7wwSAkRnMUXzp8YAmup0iZXZxcqeO5GGSoEqTsakEDOpLRQSwE6F9SYby0eIkQIpYWVBsmPUfbwtyzbMxiTsxSZPETUnqf4Ee8Ryp5kQVPsWdHDtmfrAU2UP/ANZbRlfI+UBuBuKe0P8AWoQqZZiFszpwAqG5S3i1NdtdZUdqZ4TJxBGPHxTFOQASQ5AyDKfhbLKLwTwKN5FIr9YgO0clEqcEoQWWCUoSCqr1ADCj6bGLfTlW+JEs9Myt8SJ1S77LJEsiz2rvJmEL4VABilw9SU56k/QezWdK0rRPDoIZkniBCgoB8qqT8dzHL7ovq1WWQZKkNZ1kkAoZQqDRQ6NV8yzPBV5WuarCe8WoJYpBUSBQMwyFGhb+kblo/wBRj46cFZa3umVJWpTiXiHiBxTSMsKA2FAamJoedlrwlWlapnd4e7D41lzXRyf9pO3rHMUTMbKrWtc4MROUlJSCWd8Lln3aOGChs7ir4Gdgl3tJmTCiWUrZJKlJOVQAH3gG0zl1UhSiHqDEz/p4lbzlqNMIDNq5NPT4RVzlBPFq/qInyoQ1CazFhuCIvAqBSviGxzbkWifve/USpiZaOLCXVyDUHMlwXG0UE9aBm+FQopLONHDggkfy8cmvazTZE5aAQsCoWfxA1BI0O/OGenQNYJmY15HZnQbuv6z2jwTE49UEjEDWjeWkSHbm8im0gBQcIS43BKqg7/SI22WKYZiTqo5jQ5+UUKnWUlZxLCQgqOZAdvOprFgxKhBu4721Q33BLntqSVpQlKFLBdLEhZwlmqwqahsnj9cF1K75KSRm1Ca0fZ/3hdNTLSspK1IUNUh2OlCzh9mMV/ZdC1TgtYTiCAApLg5gEENUUcHMZZQeU8VJELIeKkjzLqwS9aZOOsfZa2WQCyhxD3aB7bfEmzy3mLYDYEnTQOdR5QtsF4d6tM1bpRMolP8Atzc9TSPM4mrkdULjW2WiasFlBOIFIPI/l2gO6bi7tpXfzVEpzBAAcsMIU+Jman7QVbUt0+/SJrtGkhAWCQUqcEUUHpQ5wOMMfhdQ1azR3EN4TZibZMlTCuclJLFLcbdaDY8+sMU/6i4BgFnomniGnQNCWTxlwTwmu/Qg6GNk2aXpLDeceoCo0RHMMZPyEcC5VkcSgH2c/wARtIsHcoDMn4/uYcSUEZxnMTiLM+sQ+6x0ZIXMJueemakhwVJLEa9TtSDJll5RL26dbpc5JkypfcpzGIAqGxccPJtopbBfctdFPLVqldPfwnyMcU1YnFfM+Ls2MBJUoBx4SxDF6QB2escszZs1iJymTNzAxhycII1cEkEg7mHs2TqIFlyMC1LAHGxUdyA3wjBVVNDkAiaW2ViQtP5gR6hvnEddHZqTYwa4535yMhsBpzOtYrp85niZtczEpzmDGo5/iOoHNgCB5h0qY8bqmZJ1PwhT/XJRq6jkkZ/t5wVYgonEpnPsNoFkrcCoV3Kir/aBXn95esUkpYwhshC26gjCUkVBcPmX59fjHq1zcAOEeWvlHKah9Qifb5aZiJZUMa8kgh2Ad+QpBBS1cz9+ccWvu+ZqbUlYBeWsKZ2JKS+F2owo7c467d1pxpC9w7F9tdmih8ZUA/cc+PgAfuHpOf35wpvCb3akzNApl0/CdRXdj5mGQOfJgYS9plgoCVAviBHPCXzbL39YARYO9x7KKVAEMUnUZNoR0gW1WYGtOv3k+8SaL+mSUOEgszpfhIf8NSQfL1aGFj7aWdZAmJXKcqTiUxTowcEgPzZmPn3tki4XAkahE5KAcKqF8lHbm1c4T3vcomlCpSwhaCSHBILsCDXZ94oP+JWYhjNlKA0KgTQ4etD/ADGC5aCnHLViQaa0cc4DabEBbU3JO87CsApWKGijmDXzbk8NbF2fxpJUKFLJf2PSjQzWoGhrlnX21gy02lWAFBAOTEA+2kd7xIqby8SOn3YpCiFDIbaZUgWdORLIx0G7FvPaLiWTNTkkzEVwkDiGoGzikDXncspQ/ttrR9OYOVd4Yub7m3ezPnYq0BJUkHhWAxoQ+mW4f0gy+rwViZP4Qf8A7HLq3xhL2YsYlKmpBIBIIT+U1dthlDm0ICiSdS8KyGmsTCdUID2etDgyFHPiQT+bVPmK9RzhD2qkHvMTFsIflnzePfaGxlJEwKLPUVodDTp6kQst94mfKAmeNJYHVSTvzBA6gmG40+QcfuMxDoxRIWoHiPDpT56wcmYHf0+MZGqMBAwjItUH5x+TZ36Zfe0VHcoYg9zybhVPmFaXJpRIfLU1iqF2zihTAhZLBlhJFOdGqNdKQDd1jdSQkkK0IipnSJgSApWI7sx9omzZTJ8mU+fERXNd6k2cFRRhI7uclSKuBxBy+LZ9OcfbTe8lQSEzAlIUwyHGzM6iAmgDAgCDO0l4d3ZZiVFOBScKQp2x5g8NSXD+Uc2tF5TFoTLmBC61JAchqKcNUBx/JjcOM5bY/ceie4OU6RdV9icVSVpXLmpqEzGdQ/MCCyhzFOZeBe0CCqUUtiqKHlWnP0jntjv+dZikOFoFQhVQP0nNB6e8WtlvtM1IU3dqo4JqHHoY3JgKMGHUHJhKGx1EybemWvjBSTUkjXLIisMU3kVB0rYHID+YJvCypnDBNqMwdRXTaF6rulpoMhuS8HyU99zrRty4l8WhbfeD5MoAM0IL0vxFmRjXloBmTsICl/6k2RvBOfbAD/5RImJyLUSdcbNsCVy7MDAlquZJ2y6/fnGNn7RiYAZcqYon8LMctXy6wxlCeoBwiXuPGfWgB8jGURB4/cBu25lS3EvERnhBoPoOkHTnZ/aDpaG8RePk2SkjL78oE2ZvHUlbfNmKJCEFaA7kZvCRbrPClQUKYSK/vUxbW9ASjKnIQhmWvAoMSkqIDgkbsfvlBoxXQExKvcHsNgxLCQOLM8uu0Vlhu5CRUYjuREyqTV06fdIYf8YnoQcIClAOAsGuuYLmOJ5TgRe47tFhQagMRtSF1sQRnAKL5vOYnFLssoBhVZIemgJDQ1sCZ82W9olJlL/KlWLzyp0rGZEIFw3TU5r24u3wzUgZ4V+5CoqbBaCkgDInJ+jn72j1flzKWMOjh36wVd93sxIdQfmztl6ZwZzA4wD4glyyhT4uOVzkoQV/havQEk+weJKdblzlFaJalhyEjIADVzk8PTIUv+1Qa1d2GfUcQ9Yc2KwJSlmBjBk11MAuczvdNsSCVWaYB/8AzS/qxJ9oX9mlqnqWCkCqQATV3OcdopsetIn70s0hU50t3wYqCdR+ErHUMDmwbSjRmAWqjiQEIqSEqxplTAsJZQooChIeqTFRZZCTLPdnhNQA3Cc2Lc4Gvq61EGYitHUnXqN94SXVa5qZjSQVE5oqx6/WBZS4u4gk+Y5MyPaplAId2e6kBRWoOc20H1jO+LJiTjA4k+4/iEcJ3E9xJaJNQqoarjMQxu+0ialasJCsVXGZFHSWyLZaEQm/rCcqD3MMbBMKc6JO/wB+8YynjMVoFa7UJdolE/8AyLMvImrEh9vDD+zyQoF9/SEVukFUxAZwlYX0bLrm0ObCmYFcIc6h2d+sFyGiYWtARB21QpEpIAfGtn0oHbkT8jASOyNoZyEOdAr6hveLy2SwzEA1FCxqK+xjYCkOR6FCGCQKE5vbbhmSpZWrClmoSHPyieVa1SpgKRmwKfzcusdevCzIXLUmZ4CK1b306xyC1JFnnTcClrAOFExQ3Dmns460eH4m5WDHYfldylsQ7yZKWkqBSoVHVlJUCfLcGKW87ehJAJDmgDipJp0cxz/s7aVIVillTZroCMOpDsxjW2KeYpKxnUhxiBzcg7Qt8Vnj4mNitt9Q2229Vos0yXhUVUUksz8QJTnSjt0hJN7NrCStakjCl9SX2OkVV02eUMKEqUVZrBck/JwI822fJE3uZimfwYwwWPgToxr7Ry5SppZwysppRqc4ny0uyhXN4d3NYJkw4kpJbXT3h7f3ZySlBXgmOSBwAHDoHS4cPtWvo8skpKEJSKAAMP2hr+pBS1jcmcFdRSixzUpZbEaMaiAJllU5cE83isWlxWBSoCjCJlzGTh5z/tPa5k1SCyyhCAlyKYtVbl6R97KXd3toSAz5gM9d+QAr6Rn2gtZT/bFAoPiJ02ir7GKkWWX35U65gZI1YFiQDpiBrq0XM3HFr9SwvxxS+uy70SUsM9TqTBxV5RFK7SzV1QyUvs/uc4AtlvmTPEtRG2nplEAxte5BKC++0SQlSJKnV+YVA6HU1z05w9uu1omSkqSdGI1B2jmNnUxIJc5l2rp7Q5uBVpmIUJSClCw2NRSBQsSKvrs9PQ2xgCFxMc392plIV3STiVq2Q5PqfhElftoxolTkBXdqNBqlTPhVnXnDW2dhXRWaMWfho/V382hlY7qAsYs6gCQWp+rP0Y+UCWxpRHcYDjWiO4s7KW1U/EZnDLSBxhPiUckjnrlT4se0N5JkdwpKBgVNZYUouEvQgM+9RTLOPFgn/wBOlVnmWaY8pLuhIPeKUv8AAlI4nFAQS7Kc0aEF6XkbUtMgyp0sSlqxFYcpDBMsEEBQLZpOmp05VLZOQHx/8lHtpvQqdWlBwDHtQhVdFtAsyVzFjhTxKJbw0epd4WWvtnLKXs/G+SiGTnnuddoHgfElsAXH1qAcCjmPgkgFtfuvy/mJ3s3eJXNV3qnWoDC/LQfH1ipTLDktUjPppyGrbkwJWjuAKO54/p05M0R3a/tDa7CpKkypcySr8bqBDaKGhyrXI8ot9Inu2aCqRQOQpP7wzGRexcMUpsicztv+pVum0T3UoUcpST1qo0fb3i+7H2c/0suavxzRjUa65VNfC375nlNvu0TLSZaSlDsWZgmmwFPYc47B2PLWSXKJGKUkSz5ZHk6W83ij1IQIOIqPzBeA4iHYi7bx9u6wS5ZWpIYqNeVMhyjzOLGNLPMqYi5bqRjuGKV8ozKqjX5x4VMrAV521MsVLKU7BvU0jbmkxFP7mSSuYcKcWZBIDlhlloPSsMLJeFkZ1TUH9QIHk4Y+8JJtvdK0s6T4Xan7ctIzTZO8SH3b35wXEV8plADqXd3WiVM4pRChk4SQKdQI+2uXMBAS4G9Pv+IyklMtIQnwoDAfecfrXbhLQFljUagUL70yidt6EYCJsZZws+WQcRitRZnaN0TkTEBSCFIUKEHyI6wpuu9kmdMs6qKSThJ/EM/VmLdYYoI0PEFhMLbdkyYeJRw6AZRF9rLgmy3mpGJDVIzHUbM1eWmvSFT1oPGApJyYMR9YHmXlZpiSlRKQQQykluYy+MOxOQbE7G3A2Jyi5LMuYklP+QVCdFB6+eVOsOJ05ONTjjACQA+ZD4nArXQ6mGV2WCTLtaxJmpmSylTcQxIIZ0kbZsoDka5tp13oUtK2ZSdRr1hmTIA0a+TcR4ZnArwrSBUfdYnu3FsK+7TNTVDq4clggAHlq46RfKs+8SP+o1jBky1ihStubKSXHsPSMwZAcgBEzAf9QXJq7u1dqSpKUzgmXspOIAehUeVYqrL2qlP/AHVgGhBwkAvyasSVxXTOWeGUVD8zM3mYMv25VykvMwpJ8IdyedKU5mK8iYmbj5/EqyJjZqlDe3a+VLSe6BmKryHUnXygy67AZspEyYTjWMRYkCtQG5Bh9YgLLPCTVLnTl7VjrF2l5SDSqRz03hGVBiACiJzIuMACQN8WfvVykpS5JIro2ZOzRWXfd6UIAcqLM6i5bQPoAGDQKXSpiKKJrttlDWU+HL0heXISABEtkJULPBlpAyyhbbZ1GDBIzOkb3nPMtJUuiBmYjr3ti7QMKOBH4ir8Q6bD3gsOMsbM7FjLGPZMlJYjbP6QJdBEtS1y1KSsqUFMSBRVKPmA0frHPV3eAVWAB10ePVku8S8RqSou3M6w3qwYZ+INmP5HaS0JSXmOdylPpk5g+9O0EuzS098VLmrRjZLJI4SUvhbCCpkjzOkIrHhcOHY8SXY9P3gO/wCZIfHMKUqejuTTIKaqgwA3aE+0rMBUBKJ3OjWVaygTCrACAMLjEnFkFD8Og5VdmhZNtycSyk1ScJUTtpQB9/PWE87tEO/kApwL7iUcSFMlwHAw02pyADRv/QrM1c/FSbxKB1Oig1BEvshdtq+oebjU/XlbFLASTQEnq+vpSE8qzhLswBJLDnU+9fODrVPKaFALZHL4wKiaCIqSwsksz3bC4wg8RbLr7RUXZ2iKUhM0OR+IZ+Y+kTRepAcvlvG8qyHNSq7Bm+sC1VuFyIGpfybWlQdJBH3SJrtNe4CwhHiRU6MW3zyMYXPOMuYAHZVNc9DHjusb4w71qIVYHc3nc+3HeiFnBaky1ueFZQlxsFb/AKvWKWXc8pCsUsGWrLhJYjYpy+EQV42bArCMjUF8uTfPnDG6b/myymU3eAsACah9AfrDGFixGA6lNeEsiFKLYyxWgH0h/MBUkYgx2d289YUT7IAvKmvziQ6MW43qaKtPE3SDUSUKSxD7kwpnIJL+8H2RUtAqoPzP1ygkgrdycviwkElA4hpuPrC67LxCwQDUaMX94tbbaJCwxUCdCn6iI82BEueqYDwmu1TT3eHqwIKn9RmqIMp12wYQonMCnlEv2qtSyEVpioNqH6wyxkuSfvaF8+SJi0PUByedf2gcagNZmI1GzM7uvhdkwpTxA8UxB1fIDYgDPnE32ytqzaFLQVJlqIUlQcF2BYkeEhVIsJV0pUSpbqJJObCN5VwSFA4k0NM84emZFa63G48gU2RJ3sf2umh5c6YZj+ATC5OZIfN9awyvG9ULdQSU7jN9iPg3KPNtuWTYZeJOKYFKpiwOgVJ4sIJDDL3hVZbZLmLUlJLhjWmY+3giFcllGpuQWeSjUxuGVMl2nvlEBKicSMyx3OjZxfFYYEZRJ2O9Vyl4ZsqWuUrM4Q49od3fabMVd3JnhlB0ylEuP04qkf7dPaFZ+TfKoLhm2YfMmgpeE1pu8WlYC/8AFLLt+ZW3QD48obpshwkc3P1jIHCMKfMwgGtiK5UbnqRKSkMkAJG2nKEnbG51TQiah1ABikbZv8vSHybMFnNWEHKleR36QeQAGhuIlTyhIxU2Jxy0WdKUKKRpmYdXT2tVKkollKVFIZy+9NdqQ/7R9mEzATKZK3cpySr/ANTEDOsExKiChYI0YxepXINy1SuQbnTrQpCCkKIBUWSN6fSC0JbOOUXpfC7VaSsEpSkKwAZhIcv+olj6bRYXJ2kmKBSuWZikpBJSM9ydB7CJH9MygGTv6dlW5VLs4UC+WojmPaRpU9SCkYB4TUZ6Ny3jpEi8pagHOE89PlCztBcUufxsFkBgOXJo3A3E76g4nCGz1JC5pxYqKaECDpd5odlukUrmxy0DgZUHOCZF3MAHGeX3nAtosiZtoSiWoFalMwwhIIFA2lB6w61YxgZXY6nu1SBNqguUg5agEfJ4ku0KFDPIhx6RTTJKrNaEqmpWFBwzsK7UIUG2jS23WifK70lJUpQGAOcDAk6flTltvBI4Qi+ozE3A34j+bcUr+oE6a5wYUpSCwGFIz1Jd9YezbXLUMlA8xEhfFoWi0zcJIBVWvIaQdc6FqBWtRIySMmrU09IidCVBYyZwStkw6eEqyc+UA2i6CRiKSEk+IRUXZdrpBOXxPnpDSdJSU4SKNGISIkKe5IKkBRJTT4/bxsiQrZ+h+RhlZ5CVKIDcJY8obWaSkBgG5wAJaYFLdyVt09MiWqbMSrAkOcIBPxhRYe1CZp/tIo7Oo8Q8hl6x0vu0kMQFUqDUNC9V02SSFTE2eSkgOcKEh+VBDFVAPl3HKihd9yItygqrMYXWe0KQvGlRxCoJYtRqPDm9FlbkpSNgkABvn1iXnTCCX0h+MWKnY96ErZPbCckMUoUd2I+HKCbL2heUuZPS/ElKe7AFVFmZR06vEfd4MzQk7AZxV2a6CtEtBOEA4lBg5Lhs8mAzhOZca9zjSmjKOTIRMTQpWOVR0jJNwSX/AMY9IIuq70yU4UlTGtS9aD5CHNmIUj/dr1194Qp+py4wYlN0S24RhO4hDe90kEBXkRFfbJuFglOJRNANtT0yhfeBmNxygUZmop6GkFdbmMtSckSaYetfb5R5s1iKcy7UggrS5wmnP7rHtbqb5QJYwLnsbDpG8gCkKLdcE2YeGepI2A+hEfrJ2anoJPfY0kMUrxc6gudaZRvAEXyhcRV3P3adctZQjE+E4lJ9QAa5Z0bTTXld7rXLnTE6YnHQ1DeRjot53aZMwkpXgU3G2dNDlmTQ/vEsq6zOWpayQCaAMXADAjZ+ceh6chR+JVgcLZPUCkWsqDhai2dT9+UYInILIU9TwYaFJBzfNO0NZ1xSpaVLdYYOS/yZonrKStbBYS+WP2qAwMULxayJSjKwJWXM3tDOssqS/wDd/uMVKJfuwBQtmrMYjFPbrDLnpStKlAKAUlSVEUOrRG3qjEhMs5hKXGyjxH4xU9l7YCgyjmmqem3r8YicALYkT1QPmE3NZlSkqSpZWXd1PkzNWGIVlu8BKLENnGypjtCC97iptNy8oEKOcFTFQOSI4mdIGZ2LnotkuWcPdE4QtIHhLlyDUn1jqV13PKkICZaQBqdVHcnWMLy/yyf1H5Q3RlB5crPVw2ytkFGSXay6wlOOXQlww3ajQgkq7pAdTECpfWLPtV/iH6h8DEJevhPlB49iood8YLeV8KUCiW5UQeIO4yD8qxrddwJlFEwq/uggu7iin2cCkGXN/jV96R7m+JPU/OGFq+IjGyFBxXUvbXZ5c5ATNQmYk5YgDmNH5PUQgvuwoRJCKpkg5JJ1OR3BJh1KyR0+Qhf2k/5c/qT/ANwjz1c8uMG5Gdo2M9bGpZ/T9oY9m7cnB3amdLs+oJ96n0aEF+f83M/SPiY/WHxiLygOMD8R5X/TnVrjtSVoUkEEoUx5Fnb0gqaqsQ/+l+dr/wCoj/zi0tMTuvE1FZV46i+7pQBWvVayfLJPsH84ZSnNB5mFlk8Cf0p+ENbHkOp+MDdxS9whCAIi797WSVTTKQSsIPEpNRirw82b16Q97Zf8naP+mr4RPf6af4U/qH/bDUUFSTGmuJnyTbZShSYn1ANSdIAttslDJQJ5Ea5Q37Uf4B/0kf8AcYhF5ffODx4h3cDGgaMLAhQUkIzcMfOOp2CUlaErTUHb4escyuT/ACJhlZ/8S/1H5QvOnIwv9250hNlaMsBSo89NH39G9In+yvg8/nFNavB5iJXHEGoxSCLi2de0iUp1rYqpkT5UDAfWF96X6mahSUDhBqdT5bQH2r/5VX6kwlsWczqflB4xyx8jFM5qfrRPYABnej7mn28bXla1ycP5kM+IZ1YjSjE+0LLf84tJudm/Uj/xhjEKyiu4GNbqa3PPStHeJcAOFJP5gHYPnX7pDTEfCQKe31jS0/55fVfygW8desSeqXjRXzKq42PqET5aJoKVgKSQAQWLxIW/supKz3XEjQKIccq5tvFPYMz0MbTMh5fCGY8zcYsixOb3n2emzE4JiVM/4G09X39Ikh2OtKZ6EKlqMskOrCWwvr+Wj5x2iZn97wLeHg9fgYoxescahYsrL8fE5/dVmVa1lSCFBRKgrIBOJgOoy8oqrr7MCSsLMxRI0FA7l31YijGMv9Pf8C/1D4GKad+KHu26gvdkT1IsiAXbiMI7cnDNUgbuOhh5KzHT5Qlv7/Oj9B/7hCXGoHiZmdSsAzLTXONLRCtecAguYZ//2Q=="/>
          <p:cNvSpPr>
            <a:spLocks noChangeAspect="1" noChangeArrowheads="1"/>
          </p:cNvSpPr>
          <p:nvPr/>
        </p:nvSpPr>
        <p:spPr bwMode="auto">
          <a:xfrm>
            <a:off x="155575" y="-1279525"/>
            <a:ext cx="4714875" cy="2667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056" name="Picture 8" descr="http://dnr.wi.gov/news/images/weekly/20130813_JapaneseHops.jpg"/>
          <p:cNvPicPr>
            <a:picLocks noChangeAspect="1" noChangeArrowheads="1"/>
          </p:cNvPicPr>
          <p:nvPr/>
        </p:nvPicPr>
        <p:blipFill>
          <a:blip r:embed="rId4"/>
          <a:srcRect/>
          <a:stretch>
            <a:fillRect/>
          </a:stretch>
        </p:blipFill>
        <p:spPr bwMode="auto">
          <a:xfrm>
            <a:off x="2558137" y="3513136"/>
            <a:ext cx="5552809" cy="3140983"/>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4125686" cy="646331"/>
          </a:xfrm>
          <a:prstGeom prst="rect">
            <a:avLst/>
          </a:prstGeom>
          <a:noFill/>
        </p:spPr>
        <p:txBody>
          <a:bodyPr wrap="square" rtlCol="0">
            <a:spAutoFit/>
          </a:bodyPr>
          <a:lstStyle/>
          <a:p>
            <a:r>
              <a:rPr lang="en-US" i="1" dirty="0" smtClean="0"/>
              <a:t>Microstegium</a:t>
            </a:r>
            <a:r>
              <a:rPr lang="en-US" dirty="0" smtClean="0"/>
              <a:t> </a:t>
            </a:r>
            <a:r>
              <a:rPr lang="en-US" i="1" dirty="0" smtClean="0"/>
              <a:t>vimineum</a:t>
            </a:r>
            <a:r>
              <a:rPr lang="en-US" dirty="0" smtClean="0"/>
              <a:t> (Trin.) A. Camus</a:t>
            </a:r>
          </a:p>
          <a:p>
            <a:r>
              <a:rPr lang="en-US" dirty="0" smtClean="0"/>
              <a:t>Japanese stiltgrass</a:t>
            </a:r>
          </a:p>
        </p:txBody>
      </p:sp>
      <p:pic>
        <p:nvPicPr>
          <p:cNvPr id="67586" name="Picture 2" descr="http://newfs.s3.amazonaws.com/taxon-images-1000s1000/Poaceae/microstegium-vimineum-le-ahaines-b.jpg"/>
          <p:cNvPicPr>
            <a:picLocks noChangeAspect="1" noChangeArrowheads="1"/>
          </p:cNvPicPr>
          <p:nvPr/>
        </p:nvPicPr>
        <p:blipFill>
          <a:blip r:embed="rId3"/>
          <a:srcRect t="4514" r="12574"/>
          <a:stretch>
            <a:fillRect/>
          </a:stretch>
        </p:blipFill>
        <p:spPr bwMode="auto">
          <a:xfrm>
            <a:off x="863147" y="1461180"/>
            <a:ext cx="3405868" cy="3401560"/>
          </a:xfrm>
          <a:prstGeom prst="roundRect">
            <a:avLst/>
          </a:prstGeom>
          <a:noFill/>
        </p:spPr>
      </p:pic>
      <p:pic>
        <p:nvPicPr>
          <p:cNvPr id="67588" name="Picture 4" descr="http://newfs.s3.amazonaws.com/taxon-images-1000s1000/Poaceae/microstegium-vimineum-ha-ahaines-a.jpg"/>
          <p:cNvPicPr>
            <a:picLocks noChangeAspect="1" noChangeArrowheads="1"/>
          </p:cNvPicPr>
          <p:nvPr/>
        </p:nvPicPr>
        <p:blipFill>
          <a:blip r:embed="rId4"/>
          <a:srcRect/>
          <a:stretch>
            <a:fillRect/>
          </a:stretch>
        </p:blipFill>
        <p:spPr bwMode="auto">
          <a:xfrm>
            <a:off x="4562929" y="1300389"/>
            <a:ext cx="4248150" cy="3562351"/>
          </a:xfrm>
          <a:prstGeom prst="roundRect">
            <a:avLst/>
          </a:prstGeom>
          <a:noFill/>
        </p:spPr>
      </p:pic>
      <p:sp>
        <p:nvSpPr>
          <p:cNvPr id="7" name="TextBox 6"/>
          <p:cNvSpPr txBox="1"/>
          <p:nvPr/>
        </p:nvSpPr>
        <p:spPr>
          <a:xfrm rot="16200000">
            <a:off x="-3136612"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spTree>
    <p:extLst>
      <p:ext uri="{BB962C8B-B14F-4D97-AF65-F5344CB8AC3E}">
        <p14:creationId xmlns:p14="http://schemas.microsoft.com/office/powerpoint/2010/main" val="15659697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16200000">
            <a:off x="-3136612" y="3136614"/>
            <a:ext cx="6858000" cy="5847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 		 </a:t>
            </a:r>
            <a:r>
              <a:rPr lang="en-US" sz="2800" b="1" i="1" dirty="0" smtClean="0">
                <a:solidFill>
                  <a:schemeClr val="tx1"/>
                </a:solidFill>
              </a:rPr>
              <a:t>ALERT SUPERVISOR</a:t>
            </a:r>
            <a:endParaRPr lang="en-US" sz="2800" b="1" i="1" dirty="0">
              <a:solidFill>
                <a:schemeClr val="tx1"/>
              </a:solidFill>
            </a:endParaRPr>
          </a:p>
        </p:txBody>
      </p:sp>
      <p:grpSp>
        <p:nvGrpSpPr>
          <p:cNvPr id="14" name="Group 13"/>
          <p:cNvGrpSpPr/>
          <p:nvPr/>
        </p:nvGrpSpPr>
        <p:grpSpPr>
          <a:xfrm>
            <a:off x="533400" y="381000"/>
            <a:ext cx="7881257" cy="6362700"/>
            <a:chOff x="533400" y="381000"/>
            <a:chExt cx="7881257" cy="6362700"/>
          </a:xfrm>
        </p:grpSpPr>
        <p:sp>
          <p:nvSpPr>
            <p:cNvPr id="15" name="TextBox 14"/>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6" name="TextBox 15"/>
            <p:cNvSpPr txBox="1"/>
            <p:nvPr/>
          </p:nvSpPr>
          <p:spPr>
            <a:xfrm>
              <a:off x="2895600" y="457200"/>
              <a:ext cx="3429000" cy="646331"/>
            </a:xfrm>
            <a:prstGeom prst="rect">
              <a:avLst/>
            </a:prstGeom>
            <a:noFill/>
          </p:spPr>
          <p:txBody>
            <a:bodyPr wrap="square" rtlCol="0">
              <a:spAutoFit/>
            </a:bodyPr>
            <a:lstStyle/>
            <a:p>
              <a:r>
                <a:rPr lang="en-US" dirty="0" smtClean="0"/>
                <a:t>Polygonum cuspidatum</a:t>
              </a:r>
            </a:p>
            <a:p>
              <a:r>
                <a:rPr lang="en-US" dirty="0" smtClean="0"/>
                <a:t>Japanese knotweed</a:t>
              </a:r>
              <a:endParaRPr lang="en-US" dirty="0"/>
            </a:p>
          </p:txBody>
        </p:sp>
        <p:pic>
          <p:nvPicPr>
            <p:cNvPr id="17" name="Picture 2" descr="http://www.cumberlandcd.com/~amcclain/ccwa/images/1237059.jpg">
              <a:hlinkClick r:id="rId3"/>
            </p:cNvPr>
            <p:cNvPicPr>
              <a:picLocks noChangeAspect="1" noChangeArrowheads="1"/>
            </p:cNvPicPr>
            <p:nvPr/>
          </p:nvPicPr>
          <p:blipFill>
            <a:blip r:embed="rId4" cstate="print"/>
            <a:srcRect/>
            <a:stretch>
              <a:fillRect/>
            </a:stretch>
          </p:blipFill>
          <p:spPr bwMode="auto">
            <a:xfrm>
              <a:off x="1665496" y="4572000"/>
              <a:ext cx="2895600" cy="2171700"/>
            </a:xfrm>
            <a:prstGeom prst="roundRect">
              <a:avLst/>
            </a:prstGeom>
            <a:noFill/>
          </p:spPr>
        </p:pic>
        <p:pic>
          <p:nvPicPr>
            <p:cNvPr id="18" name="Picture 4" descr="http://www.ecocontrol.co.uk/upfile/200891193733-250.jpg">
              <a:hlinkClick r:id="rId5"/>
            </p:cNvPr>
            <p:cNvPicPr>
              <a:picLocks noChangeAspect="1" noChangeArrowheads="1"/>
            </p:cNvPicPr>
            <p:nvPr/>
          </p:nvPicPr>
          <p:blipFill>
            <a:blip r:embed="rId6" cstate="print"/>
            <a:srcRect/>
            <a:stretch>
              <a:fillRect/>
            </a:stretch>
          </p:blipFill>
          <p:spPr bwMode="auto">
            <a:xfrm>
              <a:off x="859970" y="1208314"/>
              <a:ext cx="4343400" cy="3257550"/>
            </a:xfrm>
            <a:prstGeom prst="roundRect">
              <a:avLst/>
            </a:prstGeom>
            <a:noFill/>
          </p:spPr>
        </p:pic>
        <p:pic>
          <p:nvPicPr>
            <p:cNvPr id="19" name="Picture 8" descr="https://upload.wikimedia.org/wikipedia/en/thumb/e/ef/Knotweed.JPG/250px-Knotweed.JPG">
              <a:hlinkClick r:id="rId7"/>
            </p:cNvPr>
            <p:cNvPicPr>
              <a:picLocks noChangeAspect="1" noChangeArrowheads="1"/>
            </p:cNvPicPr>
            <p:nvPr/>
          </p:nvPicPr>
          <p:blipFill>
            <a:blip r:embed="rId8" cstate="print"/>
            <a:srcRect l="9975" r="8302"/>
            <a:stretch>
              <a:fillRect/>
            </a:stretch>
          </p:blipFill>
          <p:spPr bwMode="auto">
            <a:xfrm>
              <a:off x="5693229" y="4572000"/>
              <a:ext cx="2318657" cy="2133600"/>
            </a:xfrm>
            <a:prstGeom prst="roundRect">
              <a:avLst/>
            </a:prstGeom>
            <a:noFill/>
          </p:spPr>
        </p:pic>
        <p:pic>
          <p:nvPicPr>
            <p:cNvPr id="20" name="Picture 14" descr="Photo by Elizabeth J. Czarapata"/>
            <p:cNvPicPr>
              <a:picLocks noChangeAspect="1" noChangeArrowheads="1"/>
            </p:cNvPicPr>
            <p:nvPr/>
          </p:nvPicPr>
          <p:blipFill>
            <a:blip r:embed="rId9" cstate="print"/>
            <a:srcRect t="10091" r="8441"/>
            <a:stretch>
              <a:fillRect/>
            </a:stretch>
          </p:blipFill>
          <p:spPr bwMode="auto">
            <a:xfrm>
              <a:off x="5344884" y="381000"/>
              <a:ext cx="3069773" cy="4073612"/>
            </a:xfrm>
            <a:prstGeom prst="roundRect">
              <a:avLst/>
            </a:prstGeom>
            <a:noFill/>
          </p:spPr>
        </p:pic>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420469"/>
            <a:ext cx="3429000" cy="646331"/>
          </a:xfrm>
          <a:prstGeom prst="rect">
            <a:avLst/>
          </a:prstGeom>
          <a:noFill/>
        </p:spPr>
        <p:txBody>
          <a:bodyPr wrap="square" rtlCol="0">
            <a:spAutoFit/>
          </a:bodyPr>
          <a:lstStyle/>
          <a:p>
            <a:r>
              <a:rPr lang="en-US" dirty="0" smtClean="0"/>
              <a:t>Cirsium arvense</a:t>
            </a:r>
          </a:p>
          <a:p>
            <a:r>
              <a:rPr lang="en-US" b="1" dirty="0" smtClean="0"/>
              <a:t>Canada Thistle</a:t>
            </a:r>
            <a:endParaRPr lang="en-US" b="1" dirty="0"/>
          </a:p>
        </p:txBody>
      </p:sp>
      <p:pic>
        <p:nvPicPr>
          <p:cNvPr id="7176" name="Picture 8" descr="http://extension.umass.edu/landscape/sites/landscape/files/weeds/leaves/cirar9638w.jpg">
            <a:hlinkClick r:id="rId3"/>
          </p:cNvPr>
          <p:cNvPicPr>
            <a:picLocks noChangeAspect="1" noChangeArrowheads="1"/>
          </p:cNvPicPr>
          <p:nvPr/>
        </p:nvPicPr>
        <p:blipFill>
          <a:blip r:embed="rId4" cstate="print"/>
          <a:srcRect/>
          <a:stretch>
            <a:fillRect/>
          </a:stretch>
        </p:blipFill>
        <p:spPr bwMode="auto">
          <a:xfrm>
            <a:off x="1191497" y="1143000"/>
            <a:ext cx="3924614" cy="3124200"/>
          </a:xfrm>
          <a:prstGeom prst="roundRect">
            <a:avLst/>
          </a:prstGeom>
          <a:noFill/>
        </p:spPr>
      </p:pic>
      <p:pic>
        <p:nvPicPr>
          <p:cNvPr id="96258" name="Picture 2" descr="http://campbelllandscape.com/wp-content/uploads/2012/05/DSC_4466_12_05_17-1.jpg">
            <a:hlinkClick r:id="rId5"/>
          </p:cNvPr>
          <p:cNvPicPr>
            <a:picLocks noChangeAspect="1" noChangeArrowheads="1"/>
          </p:cNvPicPr>
          <p:nvPr/>
        </p:nvPicPr>
        <p:blipFill>
          <a:blip r:embed="rId6" cstate="print"/>
          <a:srcRect l="18506" r="19805" b="10000"/>
          <a:stretch>
            <a:fillRect/>
          </a:stretch>
        </p:blipFill>
        <p:spPr bwMode="auto">
          <a:xfrm>
            <a:off x="5704114" y="4103918"/>
            <a:ext cx="2068285" cy="2416629"/>
          </a:xfrm>
          <a:prstGeom prst="roundRect">
            <a:avLst/>
          </a:prstGeom>
          <a:noFill/>
        </p:spPr>
      </p:pic>
      <p:pic>
        <p:nvPicPr>
          <p:cNvPr id="10" name="Picture 14" descr="http://addins.kwwl.com/blogs/thedirt/wp-content/uploads/2013/04/Canada-thistle-young-plant-1.jpg">
            <a:hlinkClick r:id="rId7"/>
          </p:cNvPr>
          <p:cNvPicPr>
            <a:picLocks noChangeAspect="1" noChangeArrowheads="1"/>
          </p:cNvPicPr>
          <p:nvPr/>
        </p:nvPicPr>
        <p:blipFill>
          <a:blip r:embed="rId8" cstate="print"/>
          <a:srcRect l="30352" b="11339"/>
          <a:stretch>
            <a:fillRect/>
          </a:stretch>
        </p:blipFill>
        <p:spPr bwMode="auto">
          <a:xfrm>
            <a:off x="2971800" y="4495800"/>
            <a:ext cx="2447925" cy="1883229"/>
          </a:xfrm>
          <a:prstGeom prst="roundRect">
            <a:avLst/>
          </a:prstGeom>
          <a:noFill/>
        </p:spPr>
      </p:pic>
      <p:pic>
        <p:nvPicPr>
          <p:cNvPr id="11" name="Picture 4" descr="http://www.eddmaps.org/ipane/icat/jpg/uconn_ipane_cirsiarven_04a.jpg"/>
          <p:cNvPicPr>
            <a:picLocks noChangeAspect="1" noChangeArrowheads="1"/>
          </p:cNvPicPr>
          <p:nvPr/>
        </p:nvPicPr>
        <p:blipFill>
          <a:blip r:embed="rId9" cstate="print"/>
          <a:srcRect r="12500"/>
          <a:stretch>
            <a:fillRect/>
          </a:stretch>
        </p:blipFill>
        <p:spPr bwMode="auto">
          <a:xfrm>
            <a:off x="5246914" y="838200"/>
            <a:ext cx="3467100" cy="2971800"/>
          </a:xfrm>
          <a:prstGeom prst="roundRect">
            <a:avLst/>
          </a:prstGeom>
          <a:noFill/>
        </p:spPr>
      </p:pic>
      <p:pic>
        <p:nvPicPr>
          <p:cNvPr id="12" name="Picture 6" descr="http://gardeningfools.net/WeedsOfOregon/Seedling/Canada%20thistle--Cirsium%20arvense--s.jpg">
            <a:hlinkClick r:id="rId10"/>
          </p:cNvPr>
          <p:cNvPicPr>
            <a:picLocks noChangeAspect="1" noChangeArrowheads="1"/>
          </p:cNvPicPr>
          <p:nvPr/>
        </p:nvPicPr>
        <p:blipFill>
          <a:blip r:embed="rId11" cstate="print"/>
          <a:srcRect/>
          <a:stretch>
            <a:fillRect/>
          </a:stretch>
        </p:blipFill>
        <p:spPr bwMode="auto">
          <a:xfrm>
            <a:off x="660976" y="4669971"/>
            <a:ext cx="2209800" cy="1487739"/>
          </a:xfrm>
          <a:prstGeom prst="roundRect">
            <a:avLst/>
          </a:prstGeom>
          <a:noFill/>
        </p:spPr>
      </p:pic>
      <p:sp>
        <p:nvSpPr>
          <p:cNvPr id="13" name="TextBox 12"/>
          <p:cNvSpPr txBox="1"/>
          <p:nvPr/>
        </p:nvSpPr>
        <p:spPr>
          <a:xfrm rot="16200000">
            <a:off x="-3136612" y="3136614"/>
            <a:ext cx="6858000" cy="5847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 		 </a:t>
            </a:r>
            <a:r>
              <a:rPr lang="en-US" sz="2800" b="1" i="1" dirty="0" smtClean="0">
                <a:solidFill>
                  <a:schemeClr val="tx1"/>
                </a:solidFill>
              </a:rPr>
              <a:t>ALERT SUPERVISOR</a:t>
            </a:r>
            <a:endParaRPr lang="en-US" sz="2800" b="1" i="1" dirty="0">
              <a:solidFill>
                <a:schemeClr val="tx1"/>
              </a:solidFill>
            </a:endParaRPr>
          </a:p>
        </p:txBody>
      </p:sp>
    </p:spTree>
    <p:extLst>
      <p:ext uri="{BB962C8B-B14F-4D97-AF65-F5344CB8AC3E}">
        <p14:creationId xmlns:p14="http://schemas.microsoft.com/office/powerpoint/2010/main" val="22754081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3880" y="393114"/>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799" y="377874"/>
            <a:ext cx="2828499" cy="646331"/>
          </a:xfrm>
          <a:prstGeom prst="rect">
            <a:avLst/>
          </a:prstGeom>
          <a:noFill/>
        </p:spPr>
        <p:txBody>
          <a:bodyPr wrap="square" rtlCol="0">
            <a:spAutoFit/>
          </a:bodyPr>
          <a:lstStyle/>
          <a:p>
            <a:r>
              <a:rPr lang="en-US" i="1" dirty="0" smtClean="0"/>
              <a:t>Ranunculus </a:t>
            </a:r>
            <a:r>
              <a:rPr lang="en-US" i="1" dirty="0" err="1" smtClean="0"/>
              <a:t>ficaria</a:t>
            </a:r>
            <a:r>
              <a:rPr lang="en-US" i="1" dirty="0" smtClean="0"/>
              <a:t> </a:t>
            </a:r>
            <a:endParaRPr lang="en-US" b="1" dirty="0" smtClean="0"/>
          </a:p>
          <a:p>
            <a:r>
              <a:rPr lang="en-US" b="1" dirty="0" smtClean="0"/>
              <a:t>Lesser Celandine</a:t>
            </a:r>
            <a:endParaRPr lang="en-US" b="1" dirty="0"/>
          </a:p>
        </p:txBody>
      </p:sp>
      <p:pic>
        <p:nvPicPr>
          <p:cNvPr id="2050" name="Picture 2" descr="C:\Users\bvanclief\Desktop\Lesser Celandine, Ranunculus ficaria 0575.jpg"/>
          <p:cNvPicPr>
            <a:picLocks noChangeAspect="1" noChangeArrowheads="1"/>
          </p:cNvPicPr>
          <p:nvPr/>
        </p:nvPicPr>
        <p:blipFill>
          <a:blip r:embed="rId3"/>
          <a:srcRect/>
          <a:stretch>
            <a:fillRect/>
          </a:stretch>
        </p:blipFill>
        <p:spPr bwMode="auto">
          <a:xfrm>
            <a:off x="987147" y="3802381"/>
            <a:ext cx="3116580" cy="3116580"/>
          </a:xfrm>
          <a:prstGeom prst="roundRect">
            <a:avLst/>
          </a:prstGeom>
          <a:noFill/>
        </p:spPr>
      </p:pic>
      <p:pic>
        <p:nvPicPr>
          <p:cNvPr id="2051" name="Picture 3" descr="C:\Users\bvanclief\Desktop\lesser celandine field (2).JPG"/>
          <p:cNvPicPr>
            <a:picLocks noChangeAspect="1" noChangeArrowheads="1"/>
          </p:cNvPicPr>
          <p:nvPr/>
        </p:nvPicPr>
        <p:blipFill>
          <a:blip r:embed="rId4"/>
          <a:srcRect/>
          <a:stretch>
            <a:fillRect/>
          </a:stretch>
        </p:blipFill>
        <p:spPr bwMode="auto">
          <a:xfrm>
            <a:off x="4195167" y="1572844"/>
            <a:ext cx="4801514" cy="3601136"/>
          </a:xfrm>
          <a:prstGeom prst="roundRect">
            <a:avLst/>
          </a:prstGeom>
          <a:noFill/>
        </p:spPr>
      </p:pic>
      <p:pic>
        <p:nvPicPr>
          <p:cNvPr id="2053" name="Picture 5" descr="C:\Users\bvanclief\Desktop\Lesser-Celandine-seed.jpg"/>
          <p:cNvPicPr>
            <a:picLocks noChangeAspect="1" noChangeArrowheads="1"/>
          </p:cNvPicPr>
          <p:nvPr/>
        </p:nvPicPr>
        <p:blipFill>
          <a:blip r:embed="rId5"/>
          <a:srcRect/>
          <a:stretch>
            <a:fillRect/>
          </a:stretch>
        </p:blipFill>
        <p:spPr bwMode="auto">
          <a:xfrm>
            <a:off x="1017627" y="1276985"/>
            <a:ext cx="2763520" cy="2072640"/>
          </a:xfrm>
          <a:prstGeom prst="roundRect">
            <a:avLst/>
          </a:prstGeom>
          <a:noFill/>
        </p:spPr>
      </p:pic>
      <p:sp>
        <p:nvSpPr>
          <p:cNvPr id="11" name="TextBox 10"/>
          <p:cNvSpPr txBox="1"/>
          <p:nvPr/>
        </p:nvSpPr>
        <p:spPr>
          <a:xfrm rot="16200000">
            <a:off x="-3136612" y="3136614"/>
            <a:ext cx="6858000" cy="5847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 		 </a:t>
            </a:r>
            <a:r>
              <a:rPr lang="en-US" sz="2800" b="1" i="1" dirty="0" smtClean="0">
                <a:solidFill>
                  <a:schemeClr val="tx1"/>
                </a:solidFill>
              </a:rPr>
              <a:t>ALERT SUPERVISOR</a:t>
            </a:r>
            <a:endParaRPr lang="en-US" sz="2800" b="1"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Z:\EPA Urban Waters\WCS Photos\130528 WCS 005.jpg"/>
          <p:cNvPicPr>
            <a:picLocks noChangeAspect="1" noChangeArrowheads="1"/>
          </p:cNvPicPr>
          <p:nvPr/>
        </p:nvPicPr>
        <p:blipFill>
          <a:blip r:embed="rId3" cstate="print"/>
          <a:srcRect/>
          <a:stretch>
            <a:fillRect/>
          </a:stretch>
        </p:blipFill>
        <p:spPr bwMode="auto">
          <a:xfrm>
            <a:off x="4419600" y="838200"/>
            <a:ext cx="4572000" cy="3429000"/>
          </a:xfrm>
          <a:prstGeom prst="roundRect">
            <a:avLst/>
          </a:prstGeom>
          <a:noFill/>
        </p:spPr>
      </p:pic>
      <p:sp>
        <p:nvSpPr>
          <p:cNvPr id="6" name="TextBox 5"/>
          <p:cNvSpPr txBox="1"/>
          <p:nvPr/>
        </p:nvSpPr>
        <p:spPr>
          <a:xfrm>
            <a:off x="2971800" y="457200"/>
            <a:ext cx="3429000" cy="646331"/>
          </a:xfrm>
          <a:prstGeom prst="rect">
            <a:avLst/>
          </a:prstGeom>
          <a:noFill/>
        </p:spPr>
        <p:txBody>
          <a:bodyPr wrap="square" rtlCol="0">
            <a:spAutoFit/>
          </a:bodyPr>
          <a:lstStyle/>
          <a:p>
            <a:r>
              <a:rPr lang="en-US" dirty="0" smtClean="0"/>
              <a:t>Artimesia vulgaris</a:t>
            </a:r>
          </a:p>
          <a:p>
            <a:r>
              <a:rPr lang="en-US" b="1" dirty="0" smtClean="0"/>
              <a:t>Mugwort</a:t>
            </a:r>
            <a:endParaRPr lang="en-US" b="1" dirty="0"/>
          </a:p>
        </p:txBody>
      </p:sp>
      <p:sp>
        <p:nvSpPr>
          <p:cNvPr id="7" name="TextBox 6"/>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8" name="TextBox 7"/>
          <p:cNvSpPr txBox="1"/>
          <p:nvPr/>
        </p:nvSpPr>
        <p:spPr>
          <a:xfrm rot="16200000">
            <a:off x="-3060412" y="3167390"/>
            <a:ext cx="6858000" cy="523220"/>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i="1" dirty="0" smtClean="0">
                <a:solidFill>
                  <a:schemeClr val="tx1"/>
                </a:solidFill>
              </a:rPr>
              <a:t>Hard to control weed	</a:t>
            </a:r>
            <a:endParaRPr lang="en-US" sz="2800" b="1" i="1" dirty="0">
              <a:solidFill>
                <a:schemeClr val="tx1"/>
              </a:solidFill>
            </a:endParaRPr>
          </a:p>
        </p:txBody>
      </p:sp>
      <p:pic>
        <p:nvPicPr>
          <p:cNvPr id="8194" name="Picture 2" descr="http://www.robsplants.com/images/portrait/ArtemisiaVulgaris040616.jpg">
            <a:hlinkClick r:id="rId4"/>
          </p:cNvPr>
          <p:cNvPicPr>
            <a:picLocks noChangeAspect="1" noChangeArrowheads="1"/>
          </p:cNvPicPr>
          <p:nvPr/>
        </p:nvPicPr>
        <p:blipFill>
          <a:blip r:embed="rId5" cstate="print"/>
          <a:srcRect/>
          <a:stretch>
            <a:fillRect/>
          </a:stretch>
        </p:blipFill>
        <p:spPr bwMode="auto">
          <a:xfrm>
            <a:off x="838200" y="1323974"/>
            <a:ext cx="3514725" cy="2638426"/>
          </a:xfrm>
          <a:prstGeom prst="roundRect">
            <a:avLst/>
          </a:prstGeom>
          <a:noFill/>
        </p:spPr>
      </p:pic>
      <p:pic>
        <p:nvPicPr>
          <p:cNvPr id="8198" name="Picture 6" descr="http://upload.wikimedia.org/wikipedia/commons/9/9d/Beifuss.JPG">
            <a:hlinkClick r:id="rId6"/>
          </p:cNvPr>
          <p:cNvPicPr>
            <a:picLocks noChangeAspect="1" noChangeArrowheads="1"/>
          </p:cNvPicPr>
          <p:nvPr/>
        </p:nvPicPr>
        <p:blipFill>
          <a:blip r:embed="rId7" cstate="print"/>
          <a:srcRect/>
          <a:stretch>
            <a:fillRect/>
          </a:stretch>
        </p:blipFill>
        <p:spPr bwMode="auto">
          <a:xfrm>
            <a:off x="4506688" y="4419600"/>
            <a:ext cx="3121723" cy="2343408"/>
          </a:xfrm>
          <a:prstGeom prst="roundRect">
            <a:avLst/>
          </a:prstGeom>
          <a:noFill/>
        </p:spPr>
      </p:pic>
      <p:pic>
        <p:nvPicPr>
          <p:cNvPr id="8206" name="Picture 14" descr="http://gallery.nen.gov.uk/assets/0510/0000/0055/mugwort0003_mid.jpg">
            <a:hlinkClick r:id="rId8"/>
          </p:cNvPr>
          <p:cNvPicPr>
            <a:picLocks noChangeAspect="1" noChangeArrowheads="1"/>
          </p:cNvPicPr>
          <p:nvPr/>
        </p:nvPicPr>
        <p:blipFill>
          <a:blip r:embed="rId9" cstate="print"/>
          <a:srcRect r="13279"/>
          <a:stretch>
            <a:fillRect/>
          </a:stretch>
        </p:blipFill>
        <p:spPr bwMode="auto">
          <a:xfrm>
            <a:off x="1719262" y="4040287"/>
            <a:ext cx="1752600" cy="2694622"/>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1800" y="457200"/>
            <a:ext cx="3429000" cy="646331"/>
          </a:xfrm>
          <a:prstGeom prst="rect">
            <a:avLst/>
          </a:prstGeom>
          <a:noFill/>
        </p:spPr>
        <p:txBody>
          <a:bodyPr wrap="square" rtlCol="0">
            <a:spAutoFit/>
          </a:bodyPr>
          <a:lstStyle/>
          <a:p>
            <a:r>
              <a:rPr lang="en-US" dirty="0" smtClean="0"/>
              <a:t>Cyperus esculentus </a:t>
            </a:r>
          </a:p>
          <a:p>
            <a:r>
              <a:rPr lang="en-US" b="1" dirty="0" smtClean="0"/>
              <a:t>Yellow Nutsedge</a:t>
            </a:r>
            <a:endParaRPr lang="en-US" b="1" dirty="0"/>
          </a:p>
        </p:txBody>
      </p:sp>
      <p:sp>
        <p:nvSpPr>
          <p:cNvPr id="7" name="TextBox 6"/>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8" name="TextBox 7"/>
          <p:cNvSpPr txBox="1"/>
          <p:nvPr/>
        </p:nvSpPr>
        <p:spPr>
          <a:xfrm rot="16200000">
            <a:off x="-3060412" y="3167390"/>
            <a:ext cx="6858000" cy="523220"/>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i="1" dirty="0" smtClean="0">
                <a:solidFill>
                  <a:schemeClr val="tx1"/>
                </a:solidFill>
              </a:rPr>
              <a:t>Hard to control weed		</a:t>
            </a:r>
            <a:endParaRPr lang="en-US" sz="2800" b="1" i="1" dirty="0">
              <a:solidFill>
                <a:schemeClr val="tx1"/>
              </a:solidFill>
            </a:endParaRPr>
          </a:p>
        </p:txBody>
      </p:sp>
      <p:pic>
        <p:nvPicPr>
          <p:cNvPr id="3" name="Picture 2"/>
          <p:cNvPicPr>
            <a:picLocks noChangeAspect="1"/>
          </p:cNvPicPr>
          <p:nvPr/>
        </p:nvPicPr>
        <p:blipFill rotWithShape="1">
          <a:blip r:embed="rId3"/>
          <a:srcRect l="9630" t="6665" r="6481" b="9877"/>
          <a:stretch/>
        </p:blipFill>
        <p:spPr>
          <a:xfrm>
            <a:off x="1591734" y="4117305"/>
            <a:ext cx="3321414" cy="2478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5164667" y="370112"/>
            <a:ext cx="3793065" cy="2844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5"/>
          <a:srcRect l="7300" r="23363"/>
          <a:stretch/>
        </p:blipFill>
        <p:spPr>
          <a:xfrm>
            <a:off x="5253001" y="3471811"/>
            <a:ext cx="2688734" cy="2896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stretch>
            <a:fillRect/>
          </a:stretch>
        </p:blipFill>
        <p:spPr>
          <a:xfrm>
            <a:off x="914400" y="1256994"/>
            <a:ext cx="41148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34273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ppws.vt.edu/scott/weed_id/horseweed8-10.jpg"/>
          <p:cNvPicPr>
            <a:picLocks noChangeAspect="1" noChangeArrowheads="1"/>
          </p:cNvPicPr>
          <p:nvPr/>
        </p:nvPicPr>
        <p:blipFill>
          <a:blip r:embed="rId3" cstate="print"/>
          <a:srcRect r="7355"/>
          <a:stretch>
            <a:fillRect/>
          </a:stretch>
        </p:blipFill>
        <p:spPr bwMode="auto">
          <a:xfrm>
            <a:off x="3617673" y="1671833"/>
            <a:ext cx="2218007" cy="4256174"/>
          </a:xfrm>
          <a:prstGeom prst="roundRect">
            <a:avLst/>
          </a:prstGeom>
          <a:noFill/>
        </p:spPr>
      </p:pic>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Conyza canedansis</a:t>
            </a:r>
          </a:p>
          <a:p>
            <a:r>
              <a:rPr lang="en-US" b="1" dirty="0" smtClean="0"/>
              <a:t>Horsetail </a:t>
            </a:r>
            <a:endParaRPr lang="en-US" dirty="0"/>
          </a:p>
        </p:txBody>
      </p:sp>
      <p:sp>
        <p:nvSpPr>
          <p:cNvPr id="8" name="TextBox 7"/>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11268" name="Picture 4" descr="http://florapittsburghensis.files.wordpress.com/2010/07/conyza-canadensis-2010-07-31-south-side-02.jpg">
            <a:hlinkClick r:id="rId4"/>
          </p:cNvPr>
          <p:cNvPicPr>
            <a:picLocks noChangeAspect="1" noChangeArrowheads="1"/>
          </p:cNvPicPr>
          <p:nvPr/>
        </p:nvPicPr>
        <p:blipFill>
          <a:blip r:embed="rId5" cstate="print"/>
          <a:srcRect l="5783" t="2692" r="6640"/>
          <a:stretch>
            <a:fillRect/>
          </a:stretch>
        </p:blipFill>
        <p:spPr bwMode="auto">
          <a:xfrm>
            <a:off x="6173671" y="1574800"/>
            <a:ext cx="2509090" cy="3708400"/>
          </a:xfrm>
          <a:prstGeom prst="roundRect">
            <a:avLst/>
          </a:prstGeom>
          <a:noFill/>
        </p:spPr>
      </p:pic>
      <p:pic>
        <p:nvPicPr>
          <p:cNvPr id="9" name="Picture 6" descr="http://farm5.staticflickr.com/4102/4749614306_5c51177e67_o.jpg"/>
          <p:cNvPicPr>
            <a:picLocks noChangeAspect="1" noChangeArrowheads="1"/>
          </p:cNvPicPr>
          <p:nvPr/>
        </p:nvPicPr>
        <p:blipFill>
          <a:blip r:embed="rId6" cstate="print"/>
          <a:srcRect t="8918" r="8052"/>
          <a:stretch>
            <a:fillRect/>
          </a:stretch>
        </p:blipFill>
        <p:spPr bwMode="auto">
          <a:xfrm rot="5400000">
            <a:off x="835198" y="2118176"/>
            <a:ext cx="2813961" cy="2090598"/>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5641" y="195580"/>
            <a:ext cx="7771170" cy="685800"/>
          </a:xfrm>
        </p:spPr>
        <p:txBody>
          <a:bodyPr/>
          <a:lstStyle/>
          <a:p>
            <a:pPr algn="ctr"/>
            <a:r>
              <a:rPr lang="en-US" sz="3600" dirty="0" smtClean="0">
                <a:solidFill>
                  <a:schemeClr val="tx1">
                    <a:lumMod val="65000"/>
                    <a:lumOff val="35000"/>
                  </a:schemeClr>
                </a:solidFill>
                <a:latin typeface="Century Gothic" pitchFamily="34" charset="0"/>
              </a:rPr>
              <a:t>What Happens After Planting</a:t>
            </a:r>
            <a:endParaRPr lang="en-US" sz="3600" dirty="0">
              <a:solidFill>
                <a:schemeClr val="tx1">
                  <a:lumMod val="65000"/>
                  <a:lumOff val="35000"/>
                </a:schemeClr>
              </a:solidFill>
              <a:latin typeface="Century Gothic" pitchFamily="34" charset="0"/>
            </a:endParaRPr>
          </a:p>
        </p:txBody>
      </p:sp>
      <p:pic>
        <p:nvPicPr>
          <p:cNvPr id="1026" name="Picture 2" descr="https://encrypted-tbn0.gstatic.com/images?q=tbn:ANd9GcTWYTgeDEbObE8Tf5oYF0GrqDdYNMHvOU4Izr0HELIQxVQ0uKgZ"/>
          <p:cNvPicPr>
            <a:picLocks noChangeAspect="1" noChangeArrowheads="1"/>
          </p:cNvPicPr>
          <p:nvPr/>
        </p:nvPicPr>
        <p:blipFill>
          <a:blip r:embed="rId3"/>
          <a:srcRect/>
          <a:stretch>
            <a:fillRect/>
          </a:stretch>
        </p:blipFill>
        <p:spPr bwMode="auto">
          <a:xfrm>
            <a:off x="660401" y="963613"/>
            <a:ext cx="3040742" cy="2277623"/>
          </a:xfrm>
          <a:prstGeom prst="roundRect">
            <a:avLst/>
          </a:prstGeom>
          <a:noFill/>
        </p:spPr>
      </p:pic>
      <p:sp>
        <p:nvSpPr>
          <p:cNvPr id="6" name="TextBox 5"/>
          <p:cNvSpPr txBox="1"/>
          <p:nvPr/>
        </p:nvSpPr>
        <p:spPr>
          <a:xfrm>
            <a:off x="3793672" y="1049020"/>
            <a:ext cx="5466437" cy="923330"/>
          </a:xfrm>
          <a:prstGeom prst="rect">
            <a:avLst/>
          </a:prstGeom>
          <a:noFill/>
        </p:spPr>
        <p:txBody>
          <a:bodyPr wrap="square" rtlCol="0">
            <a:spAutoFit/>
          </a:bodyPr>
          <a:lstStyle/>
          <a:p>
            <a:pPr>
              <a:buFont typeface="Arial" pitchFamily="34" charset="0"/>
              <a:buChar char="•"/>
            </a:pPr>
            <a:r>
              <a:rPr lang="en-US" dirty="0" smtClean="0">
                <a:latin typeface="Century Gothic" pitchFamily="34" charset="0"/>
              </a:rPr>
              <a:t> </a:t>
            </a:r>
            <a:r>
              <a:rPr lang="en-US" dirty="0" smtClean="0"/>
              <a:t>Small plants are spaced throughout the garden.</a:t>
            </a:r>
          </a:p>
          <a:p>
            <a:pPr>
              <a:buFont typeface="Arial" pitchFamily="34" charset="0"/>
              <a:buChar char="•"/>
            </a:pPr>
            <a:r>
              <a:rPr lang="en-US" dirty="0" smtClean="0"/>
              <a:t> Open areas are left for the plants to grow into.</a:t>
            </a:r>
          </a:p>
          <a:p>
            <a:endParaRPr lang="en-US" dirty="0"/>
          </a:p>
        </p:txBody>
      </p:sp>
      <p:cxnSp>
        <p:nvCxnSpPr>
          <p:cNvPr id="8" name="Straight Arrow Connector 7"/>
          <p:cNvCxnSpPr/>
          <p:nvPr/>
        </p:nvCxnSpPr>
        <p:spPr>
          <a:xfrm>
            <a:off x="5257801" y="1643743"/>
            <a:ext cx="10885" cy="1183836"/>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7685349" y="1654629"/>
            <a:ext cx="10885" cy="1183836"/>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pic>
        <p:nvPicPr>
          <p:cNvPr id="1028" name="Picture 4" descr="https://encrypted-tbn1.gstatic.com/images?q=tbn:ANd9GcSDqdIKHuVWQEJPcqX3W-Qr1IIuTAsJshHi_WHtdz5FgUJUNSo4"/>
          <p:cNvPicPr>
            <a:picLocks noChangeAspect="1" noChangeArrowheads="1"/>
          </p:cNvPicPr>
          <p:nvPr/>
        </p:nvPicPr>
        <p:blipFill>
          <a:blip r:embed="rId4"/>
          <a:srcRect r="-4651" b="19909"/>
          <a:stretch>
            <a:fillRect/>
          </a:stretch>
        </p:blipFill>
        <p:spPr bwMode="auto">
          <a:xfrm>
            <a:off x="4441383" y="3015341"/>
            <a:ext cx="4818726" cy="2264230"/>
          </a:xfrm>
          <a:prstGeom prst="roundRect">
            <a:avLst/>
          </a:prstGeom>
          <a:noFill/>
        </p:spPr>
      </p:pic>
      <p:sp>
        <p:nvSpPr>
          <p:cNvPr id="11" name="TextBox 10"/>
          <p:cNvSpPr txBox="1"/>
          <p:nvPr/>
        </p:nvSpPr>
        <p:spPr>
          <a:xfrm>
            <a:off x="446314" y="3418114"/>
            <a:ext cx="3995069" cy="1200329"/>
          </a:xfrm>
          <a:prstGeom prst="rect">
            <a:avLst/>
          </a:prstGeom>
          <a:noFill/>
        </p:spPr>
        <p:txBody>
          <a:bodyPr wrap="square" rtlCol="0">
            <a:spAutoFit/>
          </a:bodyPr>
          <a:lstStyle/>
          <a:p>
            <a:pPr>
              <a:buFont typeface="Arial" pitchFamily="34" charset="0"/>
              <a:buChar char="•"/>
            </a:pPr>
            <a:r>
              <a:rPr lang="en-US" dirty="0" smtClean="0"/>
              <a:t> It rains; stormwater fills the garden.</a:t>
            </a:r>
          </a:p>
          <a:p>
            <a:pPr>
              <a:buFont typeface="Arial" pitchFamily="34" charset="0"/>
              <a:buChar char="•"/>
            </a:pPr>
            <a:r>
              <a:rPr lang="en-US" dirty="0" smtClean="0"/>
              <a:t>Seeds, plant parts and other plant material enter the garden along with stormwater </a:t>
            </a:r>
            <a:endParaRPr lang="en-US" dirty="0"/>
          </a:p>
        </p:txBody>
      </p:sp>
      <p:sp>
        <p:nvSpPr>
          <p:cNvPr id="1030" name="AutoShape 6" descr="data:image/jpeg;base64,/9j/4AAQSkZJRgABAQAAAQABAAD/2wCEAAkGBxQTEhQUExQWFhQXGBkaGBgYGBobGxscHBodGRwbGB0aHCggHRolHx8YIT0hJSorLi4uHSAzODMtNygtLisBCgoKDg0OGxAQGywmICYsLCwsLCw0LCwsLCwsLCwsLCwsLCwwLCwsLCwsLC8sLCwsLCwsLCwsLCwsLCwsLCwsLP/AABEIALcBEwMBIgACEQEDEQH/xAAcAAABBQEBAQAAAAAAAAAAAAAEAAIDBQYBBwj/xABHEAACAQIEBAQEAwUGBAMJAQABAhEDIQASMUEEBSJRE2FxgQYykaFCsfAUI1LB0QcVYnKS4TNDgvEW0tMkU1Rzg6LCw+IX/8QAGQEAAwEBAQAAAAAAAAAAAAAAAAECAwQF/8QALxEAAgIBAgQDBwUBAQAAAAAAAAECEQMEIRIxQVEiofATFGFxgZGxFTJCwdEF4f/aAAwDAQACEQMRAD8AF5XlSsi1GBpvTUVFIEfvBADKwMkNHWBbY3wqPC+ADULKlMHrkEMoU9EBV0VouBcsdZM0XMedvUyDPJhYXKG0jqmDlOoPoLb4M4Ln/wA1JyCvXYjOSzL0wWJlWIUEWUgLpEnz8mbLTpbdu3yJSSZpR8WiqFeCJpkBqQCuhVibjXK0gzeCJIMYfT43hqmaqvhtpmUrLBgWtLEAjLNibQNbjGM4/ndOky0SqtSCiQFCspMDMoiASAGj5bkj8JxXcvzlcvir4di1PMVY3+bKNwDaTjCSySTbbV+vvsUmkeycjq0uGJalQQ5maCtmgkHLvMxmCkxEEX6cbXlnMfGkqjBNmNp72/X5T5ByTjghQrVFSkjuq/u0F8jMp1kdUg9yNwZOv4L41qCiZpBqwdlyJeDAy5rrY/xf4Y3nG2l1LS4Mv0f+g1vaN/hYr+V8yWok/KRAYEix7E6E66YMNdZjMJ7SJ+nscd8ZKStASYWFhYoBYWFhYAFhYWFgAWFhYWABYWFhYAFhYWFgAWFhYWABYWFhYAFhYWFgAWFhYWABYWFhYAFhYWFgAWA+Z8Y1JM60nqxqqRmjcgMQDGsTPYHBmGswETvp5+mGgMVxH9pvCKxXJW21plDcTdXhh7j7YWNPWHDFiW8EtvmyTPnOO40uHYnfufJlDimDKynLlMyZO+sD9Htti/4ni83GGpUFMeIEJDIoUBgJ6YAe2trnTUDFDxFILEN4iiJKrlAO4k6+u9rC4AdbNqTI7j7mMccsakxWWfFGm9aqFhFapClrsFLzqNdddSNzphx4R1qhTJ2BAjNB6StoIIyxPl2wBzCkmWlkDZoOczIJ2y2tabf98aX4Tp56qNMun/DTOVzMJMFgc2YkH6zEYzl4Y2AWeNCB6QyGCHzSJCqc9s3UXNpByxB1PViz5dzIVaoBc0XcZS4bIBZoZgQD+Eb6m0aYynEuzeHPDilSqBCbSSQnzBgubqUhovHvOL/lnDLQXOfDysmUAw7g75tssAkAAESLrFuTLjio/Ea5moVK2TNROYgxnFYVEZWBlmBNgXXLf+CIOmMpW4uq7L1PINwy5X6QL3i5kmR23iMaSjxVSrXZgPCIyWQ/OIDlTIhWMLc7SIzS2M/8XV2u7IabBoZwJYyDCkzBAjUgaCNMRpm1JwaXr10Ce6s3w/tIreDmFNDBAzM0CCMsnfXrt5i2uPR+V8aK1JKgBGdQYOonHzJy/iiTUn/h5MuUEzZblJudJkzEDTXHpvwH8UeAycPUJyu8gsDJDBiNQCICi5tfURGPUg2pUyU9z1jCxwHHcamgsLCwsACwsLCwALCwsLAAsLCwxKqmYIMGDB0PY+emAB+FgYcdTz5M654nLN47+mCcACxFWrqupEnQbn0H0+uO8RXVFZ2MKoJJ7AanHlH9p3G1W4lfBUhkFNqbTNOqsPmSCQJuwKzJEEREhpCbo03Ff2iUVo+IqMWiQjSpPSr6kW6STfdSL2w/lvx7SqZTUApozWZpiGJFMBoylzFxNvMXx5RyykeKqmqWVaTKfEAmmoVcqlFLCCYOYjQAwcomA6HMsy0RlUimxljIJUE9ImckliZB0IgSpzNqjO2fRHLeZpXDFDOViptuGKmDobg6YI4mtkUtEx+v1/PHlPwRx5obKKlRlzBSbyIRBmtTQG5EljBAkgT6TzCixyt4gQAHMB+IgSBJmF1m0m2l5lUy03QRwFUsC0yCbeQgW07zrgrGU5VzIU1OYjO0MyKRlzGTlQQGZygLdiRYDTGkr8WiRndVzWEkCT2Hc4GNMfUqhQSSBAk+Q7nyxDQ41WIg6rO9tNe1iLG+ION42FYUwrVCpYISLjSY3AOonym4xWcNzBkKo8FQpVmJ6iV6WYZRchokAWEnYSDNHOKP4m5JTrrJFQsI/wCHUyNAIMiSFkGDJuNiDin4rmtWnRQ0a6tVIEK651YyBZwVIGbMM0NGaY0xm+b/ABpzKg0LS4dyW6bVWarIsqUiqPbdwMt++KjfNCYTxHw7xFRi4oVVB0D+FVaBYFnPFKWJibib764WB3/tX4hDlq8AVcfMAzEDexCkH1wsa8c+xO3Y8Sp8MXE0+q8BBdu97AHT7g94gpKoY51bfpBg+ht/LFmOAylCsMRF5gG/zWv98c4/hKhLP4ubc5ib+ZOM3psnRbUR7SNlLnOhP3wRVr5smV3ssMDoD1WUg3BBOsaxpiNqJEsFhf5HTDuFZZAJi+sT6yPxb2nGbRVl3yvmtRclPxWQTlMaZSMsR+IwSLgm+thF9Q5WHyqlfMpUmCrZQy3WcqsqkxJMkltVnGWHD+HUEfvgGEEAw0jYa2MjXUemLv4eMLMEPnuSs9JuQVPYxtuYjHHkxNu4eQ1ubjlbheGb5pIBUEq5VGykQAZNPfNEWJm5xifi3jCrJTakhkXbKZswura6ZxE2zA9saDjeMUghHcmWEBQiFWJ/CDAtA85NgdQQY8vTF6XSJLilzv4ltWUnCcaEbSMtoGjiNwRfzvBBNpJOLsVQ6K1MFD1TIzAX6QRMypAPkJgWw4VP0cNqUg6lWEhhBHl7Y6Xpt07J4T0bl/8AaCKXDcKK3VWYkPEfKoJnWxylI1k2wF/Zt8eK/wC0LXZyM71ELAloY2RoJAa4UIs9seb835Y9UItIiVEBSYB0i+gPr5XGAORtU4euJc02zMtRTAK1ACMrCZte+nkNtmlRO6PqOhx9NlVgwAf5c3Se0QbzNowVj5M5n8QVqlRjUJLqzBSxPTJOYKLRJv6i98bn4E+PeIpKVLCqCB0tm6CA1wBe5F9tNN8na3GpHur1wJEiQJjf6YeHEA98eXVv7TKbKRxHDxrdWzD5TCuGANzI/ELzitb+1KmueM7iBlB6bw0qCASBOS9hZoAscUo2ik75HqNXm4FUIBmHTMEEjMYBI2H3N+17QY8D4P4/c1alWtTWSAF8IsASIhTLE7RmnQ6aY2PLP7Sywqs1Gw6lBYC0aA3k2O3fXCm4xofI3XPeYpQpF6mbLoSqk/WNJ0k2748/4rmdKi5FF3q1mQ5WPisQYKSSpNllVjpgkRE3M43i246kvFUK5pRmDK1ZfCELIFQMCp+Y2C95NhjzHjuctQdkWpTqKrKbCmokFmHhkiyAFh0iDr0zGCjN7mv5hxqeJ4hcZDkdcjlQxUqUgt09WcwyQDcgDTG74H4zpFlWqPCzWUsy9bWsFBLAQVPV/EPXHlXM/ipuIVHyuXWMxlSHBAAVgRGoBDFtiYktLeX88LZmrszsfw5gsEAZWBDEMQvVpANgN8Q6T5i3R7b8ScalHha9WpORKbExEm2gmxJ0g2vj5553zhGXPR4jNsV8MpUSBMAwUNMGQGkkTAAEg7r4/wDiFq/AMtNIoZQagDfvGhgZBBK5R8xBM2OPH6VRgjFWAUmDOp8o7j21xsourQ5FkePDSQxQOGV1LRMkNLNmmMxLQLSq6gYn5UTTB61gxrc+U73EdtMZ4hulotI108pwfwtZoLkQNc3adYH618xjPInVIDW8g5jNbPUZmu1p1bqJIsOmcsgEWtpbHp3G/E9CoA1VC6qDkkKJZMrSVImC2SNV6ZNhOPC6HF5YF1MRbWJBg9gf54Lp86OVVBnUAEExMgle2o6YIMaaRiuJXRSPVeL+IKBaHdA4RicqkkZqYBDujnM5gDxJMSwkMLZ/nPxS1equakwVTco+UixyCBIV0B116jqDjFjjSCA2WAAPSLR5m2hP0jHeK43fMWOhtBBg2i8jS4PfClKTA3df4pCrVNOnkaohp53YMVQAxlhY3BvNsvcHGaPxA5M53tKyWuQLZZNxa1oFr2tigr8cbGT/ANJEjabg3/lgLiK5A+aVEAGR9AOxEn/bE8Dk/EOzYcL8bcTw5R1pBwCbuCSACpcK0kBYWM0QMxOpnBXB/wBplJHKVKNdAyAZhUJqCTnKg9LeGTpcQIyhBjIcLx6m9WSFiBmVflNjBE2sthYAYD5mzMxCDNnJY5M0sZ8ybAecY3x7bUKz0H//AEvln4uCpsSSSX4amzEkyczZxJ8/udcLHmB4+svT4tRItlBIA8gM2FjWhFzwjdC32GJXYwYgntgDhqlAGGLssQC9NT9IfBrUOB7tfUIriP8AVUP2nGv6jwquFmEscW7sEPA5iZgA6gXn32jtpgbg+XAgkzILL5WOo++NLw3JOAaMtcyds8G+0FZxzlnwvTqGsC7/ALqsyAqVuIBkypv1H7Y55a7A93F7FJbcyvo0aYR+tkcCUhbGI6ZmxP8ALzjE3Dc7rsGU5KhUFw1RCWuyAiVI6b2G22LF/gemf+fUHqFP9MRv8Dn8PEA23SN/JziFrtLfrb5OhpV1K882rn/l0f8AQ/8A6mGNzOsfwUvYVB/+zBtT4MryMtSkddWcHT/IcCcR8K8WLhA2vyuv/wCRGN1rMD6+Y/F3JuE4ys2lOmYibVN9J/eYOSrXifASO8Vv/UxSf3XxCr1Uaoufwk2/6Zx6MvNaNYohZldKSL1ZSDl1NmkDqAkja4GLepwrn+SownLkzL13qrRrVDw6nw1DR++0LBSTNTQAzOlsC8d8M/s/C0G8Vaz18ryBZcqq/RIljDgFmt1RAjGo51yypX4avSpFVcoCSzZRlDozZj2yg23xRVuT8fVSgkUB+z05p5T/AMUEqpdSpM2RLhRtIMzicuSCd3sXFeF8XPoZHmnBlWLgDKSIja24gR9MH/DMozOWKosF1mJEzt5A7ExMXjGj4vly5AjUmYVZbNkaFdRJnLBy3G4MRiXl3JuEKMahThzGbJnrkGLBXLFhoZBHlodOb2ylFk0UfxdUVCqqV0mVJbUtZix1Ay2jf65xKvePfG0f4LpVQvh16YHXYF2kKxAIGS1osT+RwLwnwO5VajVqaLuKoIIv3UxBFwZxUdRCt/wXvEpuG4jKCDYHc/ynfTF5ynimUiwM/NciVOq67iTJOoGgk40PA/AT1VptV1yyaYUTJMkSXkSfznAfO/hHixnKcPlz1JBVwFpKNFyKzF1uOu5tfXGeTLjyJws0alVUzJ8xoZarxlNyZDSpU6aE95jUYnp8wSmUZS2QSWzMMzsZBIyqGFjqLwD1AxF3x/LvBGXiKKUXZV+fLoOnMSoYRuYJIGKqlQ4VaC+JVoO9Ik5V8SakknKC1IA7WJGnbGyiqSuzBSabKvgVLizr02y3JvNwCb73F9YAxc8FRuczzUNswbqEC4AI1toe+2IuGyMJSkJ6spZYmWJAXUgRHYY7wvw5xgDVDVolYk5nZQI3uloxMq6sKbFxHOKi0+h2yPMgBBmBWLhkIB9AMUXhoLlTPZmEerDLJA7SMWtTlLwanj8MbAZUqtqTFsywL31jWO2A6fI+KqQyUi6dwVKzoRJjGqzR4ef3Boq6xJ6QZj2/XrgrOygAbgW+2NRxPKclAqaDLlUmSUzWk6hyfpOA+J5etOsoIKp0sGOWRt1ZSd9h9sQ5Rl+1piRT6KTaSu0DtAj7+mI+GqmZGu50P12xbJwT1s/hK9QT1Miyo/hkgyJH5E4C5py1qWZw1OouYrNNwYIOU9JhwCZ1UYXC+w7RHxdfSTcmfMTAvgetXubmJ3kzPcm+t79vLHKMOQBLuRZUDE7ARAviz5fySrWVQUZM0ZGZKkXAiSqnoiOqDt3wKND3ZTrVJESdZPmfTDlhy2doaCQYBGstIEQPP1xouO+GBSp+IXGU28QiosMp6lZWo2zWKkx0mTEgGjNGkobqzPaIJ6ZNy3c+WKSvkJquYOgKtJa3Zs0eh0P0xfNzOkGJDghjLZFIA+86xrvOKV2oyQoJnQmAPoVGvmcB+LF8oI8/9sKWNT5grNAPiOLKqRtM/wArY5jPftP+FPdRhYn2Me3mVbNF/wCHK+fKoJExmg5f64saPwk3/MYrazLBvfY3i35411c1UIHhltBmBH5MwgD3xyvxQHzQs26gVmLyMyw21x/LHFlyZkt9voN44oytb4SYAGlUDbMrRMb6flGLr4f4Otw4dTBBbMAIIM2OoBmw8sWHDlWErveVY/bKcT1RlEvaN2i8d5vjinnclwyZnUR9aubDKJi0x/2nEYY66eZMD7YfRUm6o7ADZWP0hcF0+XVGFqNQ+tJ9h/ln9emMuG+jGoJ9GDLpqP8AUMSLNjFu4jB39w17MOGc5RrlAPsCZP0nBi/DXFXzKqD/AB1F++UtjRY5PlFj4PgUqgi4J9v698S3MSSfUSPvi4PwywjNX4Yd+omPS1/th39xUh83FoDvlpFv5+t8aR0+R/xGo10KmpQgMpjKRHyi47EHb/bCoVnVFRWXKl1XIMqmZkawd5xbryzhxObiKr/5aar6fNOHJwXCD/4h/VqYHpa8Y2Wnz9FX1f8ARTvp/ZXnjntmYSGDeZIIOvaVGGM4YXRGHmin+WLVeG4UaUXPrWYeeixiUUqI04aj/wBWZ9PU4p6XUP8Al+SafcztXh0ykLToodj4a23ntiiq8t4mOniOHnNMgFSPITmgf0Ax6COIA+WlQX/LST+eHjmVUaOR/lCj8hi46PN1mvsFPuYLhuB47p+RwJzZWYg26SMqrfyiI9cGUuV8ybKclSbyQGIMj/EPTtjYNxdU61Km34jvpocRNLayfUk7TjRaNdWvsaKUih4X4ZrsyniaGYro1SrTII7FGOnscWvCfDNFXLMOHoggAeGULWLEmEp6mQLG0anBS0TcAAEC49DBw1ASQO4n32B9bfXGsMcYcpP5BTB25NTzHI9Q+YZhb3wNxvIKdQFXqcRlOoFXKCPOBceuLvhiVYArYjX+XvriQx6xp+X8lPvjOeeClurNo6dyRil/s/4MDoFZTrIcE+0oRuNsOT4S4YG5qmAf+ZBvF+kAfbc42dNAW9LgR2j67fXA3N+Hz0yaZCPAgxIF+2U6ydsL3mEnugenaRnG5PST5VJk/iqMdbaFYF40/rim5x8P1q1RXQUhlAlSTGpH8PeRFsHVeLqBiprTAmBRBJiCI+URMd4F9sVvG8bxGlN8lrnLeJnsfLSBi+LGnaX2Rzt9wPgPgziuH6x4KpIzMHY6HSxEHUCdSQL2BDShwdJ2V0pswfM7jqls2YKCRYayI/D54Nq8JUqNm6awBnrZiw2bYgFb+Rg3A0H/ALndS2RKCsViwJVltNm2HTtob7YU3kkqSY4yUXaQNzD4nWi/7laVMsvTUSmiMe4kAdJw3k3OuMqUglLPlUKJNgFEKcrEgff/AGsqK113phJIICLcRAzX1GgGwEDAvG8DWrLD8QYF8qqB67m/njGUMr24O27t+Vf2jZSit7fyX+3/AEH1rSvEPmLgL1g5SAZEWM33uBJ7jFPz4UhRLUxSRlErlpoOqQWAOp/DYzcd8SL8PKcuctUAmxe19SctPU95/LA/H8gp5MieDSkgsxkvqD0kkADyAFsdOH2iVTj5JJedmeSSk9l93ZmqoU5alRWqTYghUXMRMApcgSDos3HnhP8AD9VadOqRTKsAQpeGII1IkGB5HHeacmVHKpUVtIAuxJmwiQIA1YjDKXw7UOopoO9Soq7ToDP2/njentTMqB2pIpykUGI3z1D91eD7YWJ25EQYNbhgf/njCw6Hue4pw9Aa1KjelNV/OocTl6GyVD/9QL9ghxVB8dEdh74biVxMJq8NwzGTwozdzUqffIUwVwddKX/DoUF88hcj0LsxHtivUjYD6YcDhezjzoXEXh+Ia50qR6Bf/LiJua1m1qv/AKo/LFUGx0e/1P8AXD4UKw9uJY6ux9WJxGCMDhsdDYYBIYdsTU0kCN5H0/QwGuJlrlUf+IQUHmRH0uB7YyyycY2i4RTe4ZRpypO4v9Nvz+mGpRJB8vr5fX+uFQrdI0n/AHaO95LYVN4AiNLX1OvvIt7+eOb28t/I39lHYfwlOc2bS0ntMx99/LBw4QTrMZj6tG/YWxU1+aooEbU/EVt7LdfQQPYScMq8wy6NrMTsVBYxa0wYxz5tTJy2NsenVblg3DQI1JJ9pAI9ziNqMSCbmQt/KQT7fnjr1TJNozdM/W9thFv6YreK5qMyiRm1B1mUW2s7gfTB71Og93jZbcTTlZX5oBgdssR/qP0x2lVCgNt0kzA+aP8A+vv3xU/3qFFT/DM72yKT6bf6vrE3Fhy4WZ6QRMgEwYnSSI3Nj5AmFLJKDZbhFSLjiqgVyZnMCbdgBaN9cJakswFjEidosfQxl8sUtTjszEjsoBgj5s3zHzKkH03xHT5i0vlIzBgoJIKyQLEEyJZgIO0NoQTeOLmnF80KTjGi6r1WMZRfbXeV+y++nbDDxgERtDWGt2Qz6QR7+mKqlx7ESICCe+ZdIgEbWv3GwN4OMqSiMPxCDqAAVsL2N7G/4vPF+7vhp8+fzD2iTLI8efEcfhygD0N/cyVPvh/B8blQTc+ckmGN/uPc+2M9xVZgSTmVyBJIMxKgQDEmSsgCb9wRglapzGYkzpMd5mCAuYm28mwjBDSu6ZLzroRcWZXMUBDESZN5JkjsYA3gGdsCvwssCwOanIE/iUwADHl9DOD3pqysI1gQTAMMpuBJIBA9hbQYVUyoOsLBvBA0tbZT9QdJGPUx4lHmcrqwUUQkxeGDAk7xJym3STe+7HURhvMuJEqUEiOnS+mm5k5RGkeuJmdQhWSsWN2kdUa7LYjzEa6kHmb21XRsx+s+twvt740lw1RLAOL4w5GywWiT6mdJP6t64E4bmQDBWJEsSxFgREgDtLQNd/XCqsPPbXyM3jtb6YqOYgANrMjy9fTSccfgdqjGzZcs5tRYGmK4qOBJUAmFhdXjLqYjXXGd59wQnppoFiAaXDK7jSZzVImN4ntE4C5TzDh+GRs+Qs/UR1eJp0qITKBqZJ3vtgXj/izxEYLRKnY5g31UiCPrjznpsqzOWOO3rcTTvYoeJp5qrKFd2JP/ACwjT/kEwNbYG4mmubppuFuOpgTM9wgFrWjEnFcY7xNotEDL/pAyj2HnriKtxbsQTUYldCWJgRECTYeWPTUZKrGQ5x/CPvjmFfyOFi6Ge7A4eDjgYDEgPpixiC4kCYYXgSTAw9WETtcX7j/tiWx8I8IO+OhPMH2/3xzI0ZspCbsRA9ybYHbjqSmGqIAJnUjzggEambHESyxjzYUHqnlhwEfr+uKarzpBmyEnKLs0AeoEkm14MaHTEfHfEqAKAiAGTn6jMAmBNp00An0xg9XBbLcG0i/S+mvmf5f0wHxnHLTMsYDK+hGoAaDqSbHa0HGafnReWuYE3Oi5cxgKPmvqBEsBci4vOeJzMYvlIEDMDBGYEiYgyLiZA9ccmbUTyLhSovHkinZpOX816UYCZkwozQpYssgNm3i2v3wVR50rNTBiSxFzBIlDaRMi8xqRBiZxgG4uPnaCBBBGbKdsoGkGNPXbFavGVBUlTlUHLMqSzgReAZ1kai+u+ORYJvdOjr95i1uj1H4g5zRWkypShlJAawGmVv8AFmIgRb+uTPPGYHsdRMWCqTcbEZx/1euO8VxaPwxYlcwWD1XhABEKtmvmvJgxJ2zCcWXYqJhSBOwALRJ0iNNPzxrj4pxuRi8jjOonoNDmZqX8QKAOixJv1SY2get7YpK3NFDU2VhlhswGt0U2trmaNtPSKvgOMOfplSJjt0gKdu5Hppa5wB+1qpgRo5vfROn/AO60aaepcMJM8zbNJwfOiXBUgdwdLTM3+WNpF8XVSrGRqTkKykjNPSVKZQ5MEA9S5twJGpxkOQqpquGVmMHKVCm6kk2IIMi4kRIA3karltQkVBUJYqTK5ephbqK6EsVkMIBmd5x6GDD4d2SpyZYiGGdQSDE08sEMgfOBIEiGEDeDplkjtSkIwi+abyZDHKxJMZibEEQJEEgQ0BrWJpjKDBqLeQwBLMcxGRhIJViZhY1JxAvGFIcLCAFpklQSuUwZtLLlGaTK++OpRih33NBwdYNnnS92BJF9BoSsEa7epOIOLoKEZSGJCt0iGmdDp1TET5CdxivpVlFQCwQohUkWUzB1nWNySI1uME/toBptrmEEGDfMAAIlgb5d76EbE8kVuS5E7opmF7ruRdc1hN5Nu98dqJ1EAhmylQLxJN7eYXSR98No6oWOQEAC/fXU3W4iAfLzhpVJqzBWAdWEGblJ/C0qhkC4G8YuU4pWh2AcaChYLmtJUi4EMCysOw6rz5SZGI+FrVXDFbMw6cqiTaxIUwJDLcHfTtpfEpNU6iNenpW0CSA1oAKhpE673xHzXwspZqSOpiSkiYIM+JThhEk5ge/vzzzb1XQlmerV1phW4hRS8TNkbxM8EQAciGSQIYQYgdUmcScNx9XpPDxxVNQVJNI5qY7s5prnAvZCNdCDcni/EozVooq03Rmai7VSagRZYJmUK5yAakkqDA1xi/iylTQUeI4ZHoSQppsxGRiMyvTDHMoIBFpHStwbY83ecqbfr8EM0XPOHpVFWrwzUixzs6qWWRYk0w56mDZrKBYiAd8RzVzH/WdPy9Ixb/DXAmoGLFsxzGQQZzCDmneCQZg5vfFlxPw3RZArucykwEWFMmbkx6WGuLhkWL9z2Jq9zz7wrnbe83Pa3fTDynbXG+4Xk1GkPlzTYlpNvpHb9HBooISP3aWt8o0tO3li3/0kv2xJtnndLl7v8iyfzxK/w1W3T6EY9Fp8EgJIRQe8CcSNTE7H3xzy/wCnNvYW55j/AOG6v/u3+hwselFgdh9cLEfqWTsgtls9ONWRY1DOAf8AT83e0YCbikJhYa2sgTvabnQ7e+Kr9okCEJYgCbyRr7D1nUY6eaMD101MTYEyO8RP/c47Jaqb+BrxIN4yqcvUE17ltZXLE66rJ1Ok2wTQrfu4VmUuVKgZi69TiZmyvlJCnYWMiMUFXjwoUFBUZ4VaMMWbXSdagYL1AG0atEScp4io5a4U0yDUptTq1P8AFnVQ5h1BcyCBAVbzjgz5skk2m1Xr5+X1OzHBLZ7+vsWnEEBsuYk5yvUcxYEiGNrHLmJvvNhoDzHhamU1AcqIGcsFLKolgIAAE2BkGAGvMibKjSWspVnqsy1HQVCJYVQzIFYOtiLkyv4WNhAJ3CsslczMVMBmJZjYO2YI4ARRkhTlygsCRng8ktVKHxa5r4GkNOrsx1Ll3FU6/hqkxTFQXVTDZiCc7i/lNo2jEB5bXFM1HpVaYzBXIUEQAGzdMhdF76jXG5qceniU+qgcwJUkgO5NmZSxDCwZSxJJsCZ0J5hxKorOZ/dF1LsEZA4tAzHMvUJiLmMT+oZE14Vv8/W7+H4E9HjfX/wwfC8BXOWmKVTO0ls3SRMGDInMAyWmYcRNsc5jyirSVyabkWJMLlQEkZi1MsDcRrMhvPGgPPUZHyVXLL4jMy5gKdMKYlqi5XIdiejcjWMrWjcd4IpdRfpHUozmTkXKruelmEKBcuWDRIkXLWZlJeFfLf0vT5CWkxL+W/0PLqDEqWK5oMEf5QGJzQcpv2O5jC47hSrZNIyuWUmcrSwtoSJibfK1rW9W48Z1JHgq8MwMqpzMxlgJnMAza5le4YCcVvE/B5amzKR4aBgCnROVnDZcocACZEg2YgKAJHTg18Jc1T7cyJ6dQjtuYushzOrTUgdct0tnuplZbqBzSL775cN4blrUY8KqWLSKtNUbNSaQCMxClgIvlAyldwJO2o0KTRkIpCnowCMcoUwXI+WehvEYHRgQASCRxTV28II2QO2Yr4hWq/zNIDKQOuOqxOhtAB79KDpR+7o6Ixit01aM9U4Ymq6VTmNTqQ1Wpo1RUXL1umYAbh116pAIGB+OPCkZmpnOpKrkhcwcESxJgBWYEE/KIAIAIFpxhNSkarUKORUY5URkqlXC+GyEKyuQc5ynpJcEiSsZv+5+Irk/stOrWKIqVM1PKyFZDrZsrSRP2P4p7dNquP8AcqfXsZ5JLry9evW5nLKOV6eV5JJbpl0diIYgqQDl6BBzfMSYhZM4isr1MysDUXMg8PKAwYyoNzKgEAmA1hYxOKMvWC+GFZKiOYosDmSSQ5dQMzPtnjRr2NlwHH01pqiCVYszBimS8gZYuMpi4kkk+mPQxzrYznLiZeNxLQB1BhN80E3Kz1G8E7EWMWjDOX8WHZUeepgoJuJIy5oGqySYA1E4q+L41WI2gXphQWk3l4NgADJMWK2GpDr1yIZAIzCGkgZieq5JScxIi2mLm+phO0aRnkwSVyimB1SJykkFomZAWw2PaMdbiz4LsVhVLNrdoIVj0/MQZ0EEXMXii5hx46xfKSfCliQATMQRGWJXpAvHnIXF8waFpqCSvSLyTP4MpFxYW3zT6czTsys31LiiEX5WYwFUEADLm6hBgSCp+SZgEDUP4rjBZ1DEMJfKoYyFnpQHqgAWDBulTECcZekyjh84ITw7F4BDG7KGJEXFgx3tpGLvl3EMFOaUnqZlcEAhMoZC0oY7Df0OLjcVRadB6s7imaVKnmplyyUflLhQFH+ENmBiCYJIBOUNQ8bz6rRFmqIbgoZUkiIABUZp0EA2JNhbEPH8Y6sBSZh4j5M6rDBrU1URBWwK2IzL3mTW/GfNX4j9nUE1KiZ8z5OsAkIFaIYgQ5nTqsSZjlhPxJdOvwomy7peJX4Z1rPmdySHWoEKMqtLBbLOUmYNxm01AnJ1q00FMLTAAh3gOtQMAYGZZMRcSIO0iSfR5fTNGmpZi4KMQpyKDHVAH4s2hGlyIwWlEAXE95OvmTr9b44MmZK1Ehs6jE3YwTYkAAtF5YgCTiNmjf6YnAO8aXA/Wv62xG1MnuSb9z772745Vu7ZBDlJifXz1+x/XbEtPhzGv3/UHDgDplkxbt7ep+kYLPmL301+1sOc+iKB6oIFpvvr9B9LeWIZg6MfaAPX7YKzm/S38t9+2mE2mn219fP9bYzTrYdAQY7Ax6j/AMw/LCxO7IDBS/llj7mcLBbCjNtWYGIJ8z720v8A7YDNSsNIA89Pof19BjvNOYsrALTJ1Gnqe3rrrf3oeJrVmO8bRoN/6Y9aOJvfYnhO8XxtRKjPmZXMCVJFhBg/Qff0wbyjmlRV/dOtJUglFEs5JALlwjBWETLaECxnFPxNGobkNAifK0n7YFpVgjyugNp37ZgD+WOt4oyjVJm8JuL2Z6DzPmaowRQaVZlQszPLUiBlbM5OZmgEM2sGygySFxfNqVNh+6SqyQxqq5WemyL0ZQQYlhIJtvOMc3E53LNAJMsAABreBaMcfiJjNfKoAsBppNr+9/XGENGkt/rz/PP1fM0nnb5fQ2PH8+XiFJNOmtQZShk9QAKimwVsqgIBoLmJjTFryepRq0yhVhYpVph3JJhWGS0upgkhg+UCFFyTg6FNopMC+YtCAgkRPTkO4zBlIG/rGJa3EOtVljIw6WAQZg4gMIM5GJsSNx7YiejTjwwdVy57evWwRzPi4mrPRa3PjToMz0lB/wCGi+KC2dmdpZSWLKCc8wv4bajFfzXnElaalkpoT15fmzRrmPRCmqFWRab4xtBnTM7MRUgMvVdlkAhTMq0b6wCBrg/jviSowdQtNKVYLIVQQohZhz1gyqkiYm0C+MI6BRmmlfX4f3fX1RtPU8UWuXr6Gs/v6oBnzJWFJnYZcwYWW6u9IGbXMGYABOXBHHc/ZKhWo1ZqkKahWpCEuiugpjN0lZViHJAiLgwfO345siZAy5PEGcv0sWmSM3yGNu99TiKnxVWs4Vc7MTEDqI6gbAnvl9dLzjVaKC36HP7STZseN5wqZg/iLTbNUpU/FHcIRUJEEStQxv2gCZU+IKvzEVDIzOgLQKblTTcBScouhEC02y64yPw/Xoir/wC0O9MIpylBJDCYJEEkgm2gtfE3wvxyJWWpxHWuhBZy8FTLIVm8dNwbNaDDBvTQSfhtrz+TfXbfcr2ktqdL1zPQ6vxGGbxpcpSYNHj5ajMwRQAYtQ2GUS2ViYIkzH4k4Sk9OqtKsqsxz0lrHwpkHMQ0q241UQffHmfMeI/e51XIjZiikg5Z6mXNux798DcTzEnLBiBf9aDew/LCx6JRVIjJmlI9X5P8c0jUqnwKaFjJqIKdNigYkByCGLHym98TcRxVHiaFVaa0XeopvxHhK1RtC61lIZamUSJWOkX3x4+tSVCgj3m4EmYNoFzGv1xc1uZBKc0mIYEkTJKglVy6b5c2w+s4uWmcZLhZkps0vL+dcTwCGgairUTKWHisSA0EJAJUkCTCTZiZvjTcP8TcVxPDiotVIFN81MIGcshOYqC5LLbSAZ2Mrjxmh/w957AQAJnMCDcWIIYWkETtqvhrmnhhqgAkAEKyypU9JnKRo3e0x3xefT34upTk7LTmK1UjiOM4WlUZx0vKtRBCdXirTv4hiZOwbWTEFT9mqpWzUzRd4dj1MiQJULTqkHKJjNMtJgAEDFlzbnbcRwdRGoqS5ZKYyGVJAgqw1vA0WS4EnTGSXl7mmhUOzC2SAMpMMbl5JLGdI6RcmwULa7PyD5FjyKiaJmSQA+UgwWGoVRmVxJAM9+nKxIONBRqZgXDKaIeTlSGXQoSqqGJzZgYsVy3k4zvL+U1bF4G8a/XsLA7+xgi94flsZPEdqhUABZYqIJIgE9jppfTFZNTjXUVoDShmroMoFKmxqNnzL80yi5QVYxBm51N5gk8LytEYuCS7CC5mw0Cxew0nsJxY1QxIYncAibAxYW9gBt5YjerreJEk9twfTW/6PBPLKfLYlsevDi2mo0vMjb6HHYvGo229pIn/ALAYDkkmYETqdL2O1/pPa+JWc7gNGon8ra4w4SR0SNgY0k+Wt9du2+JgoJsfPznb13wNTIuNLjWL6Rref6eWJmpGDJIO0fb1EwLXjE9QSHeIVHV2Ive97aXB0wNU4skWELvf6gnyMfbTHTTEmJtPe28m/aNdx5nEbqV0+5i3YR9MPhS5FUS0ah8o22jyNoGuHLXjU2Man9aR+eIJB0sbW13iNNMdVTlnUewAMzHYdp2wnFDol/bB2HvjmEwaflPv/scLBwIKKtlWDo1z1aMNLEzff/T2thpgXjWQdPyHr+XfD/DEWMAWO0aiJG+hvGkbjD3pTPte3pYQNpMX2x2smyj5vTqEjITGhAgafrtuAJxnanDs34SSSRpudvXT9abvw1E6ypuCRoCJ9TA1x3wEGXKuUQ3mSQbiI10N530tjaGbhXIDDLyd3ICJ2EwdbWM73Hlif/w9UUq2dAbNc6H0jQW9cbmjliDcWv2m4y6en12uI6tJZuD8szMCNyI7Sf1cj1Ux2YLieHbMzvlIucslRc6AAjL3iw7dsBljGkEEZToR/PcXn/be1+So7NIN5sNgO14udxsDvh1TkFIAQJvAvOnsDqDpbGi1UUt0HEed1mYnMZJO5m+2DGpMOnMHhWMAyosCcpBylu4G43xvzy9RIKAqdLQNNfU3+hwPU5bTLBiItEgbaHyjee84Xva7A5GCdGCBhGSSIzD5iAT0zIkReI0GuI6BZTK5ge4MEDeDj0E8roMPlgEwdIWRO17a4l/u2kNN4yzEx+UfNNzY94we+xqqFxnnBpkTYjfv53xYVeGqVGY06bKsSFLTlU7AmCQSTYDfHoPCcMqxlVeiIlRBNhBnQMO8aETiZVkX2i5i0m23688TLXdohxHnCcEysoqS1POMyh8v+E3YHKdpIsMbPmPLeF4jhQtGjT4WsjDKets1lDZyqOzAkyDNjtEnFhxHCo3Y67RAk62i89j+WJBWIgCNjAygCxnTbUwMZy1TlTS5BxMwtLkdcZ0yExBkEFWnsRY22HcTGCqfwzVYZTlBbUyDF4E2n7x9Ma/xouYk3W9rC9/oPpiR+IEkxYTIIFtpB3329MTLV5OgmzMcJ8IMtyyEnYg7+YOuh/VyOW8mrUX6QBngMwN46enygifX0GL4PcG/4QdDAuM1x1C2uONWMiTpG48iR6iL76+eJepyvmwthj5hmCHw0JBCqPlsdNdSWH/ViF1WSZu0knS5Mba3kYj8QmSJGpn7ER7j77YHrVjdQBCz3O3YbRePPzxztN9RthnjRYmfp6fTbA/7Tf19JE7zvA+2BTMx3nXUxB79p++FlgbQO2ok6aa+2+GsaTEcXiHJ7WG0DTuY3xKQxJg+f1N5i1v5jTEROa5IJkg7A23ue32w9aJkZTOmvpN++1574t0OhMzAwQZvE2mBt294/nh1OpJ87HXS43IuLR7ed4/DYixIMybSDcWM6T2GhPvjtOixABIm99xpqNxYk9h74lpBRZrStoDECDrGh0OsfnvhpokmAszaBH6Ounc45wzDLlZio/1AFQbNJkEHtItPpCDEbwLDUa6NadhvoT5Yil0KonTiINyJjSY7kEGIJP6vBwxuKSLADTS4OmpBjt76b4iZlIIysogWgQJAjL39fLEQqC4BidwsmNZygiDEGNBe98KuoE+YWAIWSI2m/lrM4irPE9wBpP8ALaMRuM2jQYHvrpaLn8/bEYZhuCDbW0Htr5H28zhruFnP21hbL9pwsdYibke4n8xjuKpdhgY4rpEkwwiNYOpvHeT9NsSeLGYysRE+1hF9407Yi6ctiCCO58pH17bnXSXrTiRA0kToQNZi8WmR5xocdTRkSUuMAggRci1rbxFh7d98StWkKxESL9z1Ek3G8jytN5GA3NysSJ0ga6X89vpjp4zMgkjsROp7x6/lieQWFFwzWYE6jVr2N9N/sI1xziGi+Vgb2jU7wRqRIB9u+IVrhoBgSCJ10kXi8WvF4779DGRmF9dtCoNvWNPXthNoLJc1gAwJGkCB5m4/QN4ixJcgsJLjLMCRYXjvIsLaTr3AZgZi0HbsZ/O3p9MPFQwQDAiAYkRb5pjbt54nYVhP7QxIAUgMYA7zv1WiO/abxiTiOKWA1spj1EqJkdvsZ8jAKFjA1M6eUxYQb2+gxKMwBY6D7g37WG+5tgpBZI5U2EZdASLERvmE6HftjtOjZr/4otPlHsZ+u2B3rmYO0gzaLaCP8Ma/93NxKxlLXzCGsPmvEA3HzekYEgHkQDJOwtc6SRYxOnuDh2c2mJkXHfUAk7Wm+4Ma4anFdRmwtBFpPnNx/F7R3w9a8Qo2iDE2ABEDeLm3baDhNAS02sLwPxCM295nU3G/9SysR8wMtqb9xl0JuDYj1P8ADiVuIOjaQDY2sBrH0n6WOGypLQSLkgGPIkE27azae18JoYPlm1rEA7Xgk62FvzNxs5GBUXvuYtB1gi1v1OH5hJsARNjYz817f7/bETILbjSY0tqQT2IHcd9MJqxHfGGa8R323Eeggj9Rh9Sr/EtwTJGgiJidoIwnQMI1Fsp06ZF19YH08sMKQTrvqAbiSL32va25nCaT5AMqNMgmD7g2i0RaYjTtOJ6fGEtZgRpJW4IuJGtuw39pHNE3k6D10O0yZFu+vlh1I72O2mhG1pBvNtPriqQ0hzZhcC4M6hiDBnuNjvsTfEacSTOYCZ2sfKwGp7Afzx0g3Am40Nx30AnTSe5xCTHVlg6nWYuASP4tz/UXpbjJgzxmj6bwNRGoBIt5DHVqRMBgR2uPL6zP9b4iqO3tEi2x100gz+jbtFlgzrlU+e+l4gT6iT7pqxkjV7qTMG4kQQP8W9jvrr5Y5TfqKmSAbG40mZgXO/0w6qQWC29fW95kGNZwiPSdRPodcvmI8974XQYXTKgycxBNjbdon6CZ7EYRvrlNuwjSCD5C14+m4YbpFyYnvGpykX7kW8o88Oq5heYNoJmLntv+HWNu9p4eoyUOJIY3v52ufKRqb9sc8PTqJvaL+YiNRAIt2HcYHRpJEgEAG/3Pn9cc0JEnQQZj0I/r5+WE0gbJxTaSsiRGsQR9O35Yin+K49+wiNtL2O1tMIVBmlbWO2h/X6GG167WjqsQIsSJgeU39hudMJIESB8tsmaPxSL/AFIOFganXkXZlNxAy2gxjuHwhYBS4clc0SoaBMCZXynaPrjtEjMYmwIM7jW8fS3fCwsdtWzNnXJvmOjEEyZnWZgkmLz3OJ66dJgCWJj1072EnbyOFhYzewETVAoIi8Ei0EGCTMa44lVYIJMmDF/PXvsfr79wsDW4jlDmSVGOTX5gSCMwEC19QdzHvpgoU26RYFifTXyvp+Y88LCxpkxxi6RTR16+TxJYwP4bSJGvoSdP4QcdSqzTpYCT9oH62nXCwsY8KokjDSTvMmIGn9dL+Z9u5xEzsPe50tbQ/c74WFhJDXMm8Gc40U3APmI22kDse+GlWLSJn5hpsLCfOR3vjmFhJiOKMxAmNBbUgA+313A1GOLVeJ6cwEm2wH0sAT6CO2O4WBsDqcQ0rm2AEiTMbkSPL9akmoANJAuRpY9jMyp0OvtpzCwNAQ05Xpte0jXYLroJOg7+Zh9CqTAmBeBfa4zTM6x9T5FYWKSTQDQbxJjW8RMmLeQkfXvOHLRI6jLLAOwPYx6QNYvGFhYG6KHUal/DYaEiR2jNp6Qb9onHIAOU7SR5ZSZ/In9RjuFiK3oBpIF46bW9ZH5zf0w2kSflHVI8iZ7Hb19e+FhYOQBDURpAExIEgjXQi0aYTIhtEGNQBe4311/lhYWIUmOxlKkCSl5ERva+mw+uOqBBhtQNc1ySwF9YN/O+FhYpf4WiNqIILEk6QTqkkTEeR+w85d4ZB+YWIIF/W1tLRBO2+FhYQA9Om1yBJ3vY+d8P4im4LgkyrAG+pvPnqBedTPfHMLEt7iZC9dhpTBEC5Pl6/rsNMLCwsaprsh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2" name="AutoShape 8" descr="data:image/jpeg;base64,/9j/4AAQSkZJRgABAQAAAQABAAD/2wCEAAkGBxQTEhQUExQWFhQXGBkaGBgYGBobGxscHBodGRwbGB0aHCggHRolHx8YIT0hJSorLi4uHSAzODMtNygtLisBCgoKDg0OGxAQGywmICYsLCwsLCw0LCwsLCwsLCwsLCwsLCwwLCwsLCwsLC8sLCwsLCwsLCwsLCwsLCwsLCwsLP/AABEIALcBEwMBIgACEQEDEQH/xAAcAAABBQEBAQAAAAAAAAAAAAAEAAIDBQYBBwj/xABHEAACAQIEBAQEAwUGBAMJAQABAhEDIQASMUEEBSJRE2FxgQYykaFCsfAUI1LB0QcVYnKS4TNDgvEW0tMkU1Rzg6LCw+IX/8QAGQEAAwEBAQAAAAAAAAAAAAAAAAECAwQF/8QALxEAAgIBAgQDBwUBAQAAAAAAAAECEQMEIRIxQVEiofATFGFxgZGxFTJCwdEF4f/aAAwDAQACEQMRAD8AF5XlSsi1GBpvTUVFIEfvBADKwMkNHWBbY3wqPC+ADULKlMHrkEMoU9EBV0VouBcsdZM0XMedvUyDPJhYXKG0jqmDlOoPoLb4M4Ln/wA1JyCvXYjOSzL0wWJlWIUEWUgLpEnz8mbLTpbdu3yJSSZpR8WiqFeCJpkBqQCuhVibjXK0gzeCJIMYfT43hqmaqvhtpmUrLBgWtLEAjLNibQNbjGM4/ndOky0SqtSCiQFCspMDMoiASAGj5bkj8JxXcvzlcvir4di1PMVY3+bKNwDaTjCSySTbbV+vvsUmkeycjq0uGJalQQ5maCtmgkHLvMxmCkxEEX6cbXlnMfGkqjBNmNp72/X5T5ByTjghQrVFSkjuq/u0F8jMp1kdUg9yNwZOv4L41qCiZpBqwdlyJeDAy5rrY/xf4Y3nG2l1LS4Mv0f+g1vaN/hYr+V8yWok/KRAYEix7E6E66YMNdZjMJ7SJ+nscd8ZKStASYWFhYoBYWFhYAFhYWFgAWFhYWABYWFhYAFhYWFgAWFhYWABYWFhYAFhYWFgAWFhYWABYWFhYAFhYWFgAWA+Z8Y1JM60nqxqqRmjcgMQDGsTPYHBmGswETvp5+mGgMVxH9pvCKxXJW21plDcTdXhh7j7YWNPWHDFiW8EtvmyTPnOO40uHYnfufJlDimDKynLlMyZO+sD9Htti/4ni83GGpUFMeIEJDIoUBgJ6YAe2trnTUDFDxFILEN4iiJKrlAO4k6+u9rC4AdbNqTI7j7mMccsakxWWfFGm9aqFhFapClrsFLzqNdddSNzphx4R1qhTJ2BAjNB6StoIIyxPl2wBzCkmWlkDZoOczIJ2y2tabf98aX4Tp56qNMun/DTOVzMJMFgc2YkH6zEYzl4Y2AWeNCB6QyGCHzSJCqc9s3UXNpByxB1PViz5dzIVaoBc0XcZS4bIBZoZgQD+Eb6m0aYynEuzeHPDilSqBCbSSQnzBgubqUhovHvOL/lnDLQXOfDysmUAw7g75tssAkAAESLrFuTLjio/Ea5moVK2TNROYgxnFYVEZWBlmBNgXXLf+CIOmMpW4uq7L1PINwy5X6QL3i5kmR23iMaSjxVSrXZgPCIyWQ/OIDlTIhWMLc7SIzS2M/8XV2u7IabBoZwJYyDCkzBAjUgaCNMRpm1JwaXr10Ce6s3w/tIreDmFNDBAzM0CCMsnfXrt5i2uPR+V8aK1JKgBGdQYOonHzJy/iiTUn/h5MuUEzZblJudJkzEDTXHpvwH8UeAycPUJyu8gsDJDBiNQCICi5tfURGPUg2pUyU9z1jCxwHHcamgsLCwsACwsLCwALCwsLAAsLCwxKqmYIMGDB0PY+emAB+FgYcdTz5M654nLN47+mCcACxFWrqupEnQbn0H0+uO8RXVFZ2MKoJJ7AanHlH9p3G1W4lfBUhkFNqbTNOqsPmSCQJuwKzJEEREhpCbo03Ff2iUVo+IqMWiQjSpPSr6kW6STfdSL2w/lvx7SqZTUApozWZpiGJFMBoylzFxNvMXx5RyykeKqmqWVaTKfEAmmoVcqlFLCCYOYjQAwcomA6HMsy0RlUimxljIJUE9ImckliZB0IgSpzNqjO2fRHLeZpXDFDOViptuGKmDobg6YI4mtkUtEx+v1/PHlPwRx5obKKlRlzBSbyIRBmtTQG5EljBAkgT6TzCixyt4gQAHMB+IgSBJmF1m0m2l5lUy03QRwFUsC0yCbeQgW07zrgrGU5VzIU1OYjO0MyKRlzGTlQQGZygLdiRYDTGkr8WiRndVzWEkCT2Hc4GNMfUqhQSSBAk+Q7nyxDQ41WIg6rO9tNe1iLG+ION42FYUwrVCpYISLjSY3AOonym4xWcNzBkKo8FQpVmJ6iV6WYZRchokAWEnYSDNHOKP4m5JTrrJFQsI/wCHUyNAIMiSFkGDJuNiDin4rmtWnRQ0a6tVIEK651YyBZwVIGbMM0NGaY0xm+b/ABpzKg0LS4dyW6bVWarIsqUiqPbdwMt++KjfNCYTxHw7xFRi4oVVB0D+FVaBYFnPFKWJibib764WB3/tX4hDlq8AVcfMAzEDexCkH1wsa8c+xO3Y8Sp8MXE0+q8BBdu97AHT7g94gpKoY51bfpBg+ht/LFmOAylCsMRF5gG/zWv98c4/hKhLP4ubc5ib+ZOM3psnRbUR7SNlLnOhP3wRVr5smV3ssMDoD1WUg3BBOsaxpiNqJEsFhf5HTDuFZZAJi+sT6yPxb2nGbRVl3yvmtRclPxWQTlMaZSMsR+IwSLgm+thF9Q5WHyqlfMpUmCrZQy3WcqsqkxJMkltVnGWHD+HUEfvgGEEAw0jYa2MjXUemLv4eMLMEPnuSs9JuQVPYxtuYjHHkxNu4eQ1ubjlbheGb5pIBUEq5VGykQAZNPfNEWJm5xifi3jCrJTakhkXbKZswura6ZxE2zA9saDjeMUghHcmWEBQiFWJ/CDAtA85NgdQQY8vTF6XSJLilzv4ltWUnCcaEbSMtoGjiNwRfzvBBNpJOLsVQ6K1MFD1TIzAX6QRMypAPkJgWw4VP0cNqUg6lWEhhBHl7Y6Xpt07J4T0bl/8AaCKXDcKK3VWYkPEfKoJnWxylI1k2wF/Zt8eK/wC0LXZyM71ELAloY2RoJAa4UIs9seb835Y9UItIiVEBSYB0i+gPr5XGAORtU4euJc02zMtRTAK1ACMrCZte+nkNtmlRO6PqOhx9NlVgwAf5c3Se0QbzNowVj5M5n8QVqlRjUJLqzBSxPTJOYKLRJv6i98bn4E+PeIpKVLCqCB0tm6CA1wBe5F9tNN8na3GpHur1wJEiQJjf6YeHEA98eXVv7TKbKRxHDxrdWzD5TCuGANzI/ELzitb+1KmueM7iBlB6bw0qCASBOS9hZoAscUo2ik75HqNXm4FUIBmHTMEEjMYBI2H3N+17QY8D4P4/c1alWtTWSAF8IsASIhTLE7RmnQ6aY2PLP7Sywqs1Gw6lBYC0aA3k2O3fXCm4xofI3XPeYpQpF6mbLoSqk/WNJ0k2748/4rmdKi5FF3q1mQ5WPisQYKSSpNllVjpgkRE3M43i246kvFUK5pRmDK1ZfCELIFQMCp+Y2C95NhjzHjuctQdkWpTqKrKbCmokFmHhkiyAFh0iDr0zGCjN7mv5hxqeJ4hcZDkdcjlQxUqUgt09WcwyQDcgDTG74H4zpFlWqPCzWUsy9bWsFBLAQVPV/EPXHlXM/ipuIVHyuXWMxlSHBAAVgRGoBDFtiYktLeX88LZmrszsfw5gsEAZWBDEMQvVpANgN8Q6T5i3R7b8ScalHha9WpORKbExEm2gmxJ0g2vj5553zhGXPR4jNsV8MpUSBMAwUNMGQGkkTAAEg7r4/wDiFq/AMtNIoZQagDfvGhgZBBK5R8xBM2OPH6VRgjFWAUmDOp8o7j21xsourQ5FkePDSQxQOGV1LRMkNLNmmMxLQLSq6gYn5UTTB61gxrc+U73EdtMZ4hulotI108pwfwtZoLkQNc3adYH618xjPInVIDW8g5jNbPUZmu1p1bqJIsOmcsgEWtpbHp3G/E9CoA1VC6qDkkKJZMrSVImC2SNV6ZNhOPC6HF5YF1MRbWJBg9gf54Lp86OVVBnUAEExMgle2o6YIMaaRiuJXRSPVeL+IKBaHdA4RicqkkZqYBDujnM5gDxJMSwkMLZ/nPxS1equakwVTco+UixyCBIV0B116jqDjFjjSCA2WAAPSLR5m2hP0jHeK43fMWOhtBBg2i8jS4PfClKTA3df4pCrVNOnkaohp53YMVQAxlhY3BvNsvcHGaPxA5M53tKyWuQLZZNxa1oFr2tigr8cbGT/ANJEjabg3/lgLiK5A+aVEAGR9AOxEn/bE8Dk/EOzYcL8bcTw5R1pBwCbuCSACpcK0kBYWM0QMxOpnBXB/wBplJHKVKNdAyAZhUJqCTnKg9LeGTpcQIyhBjIcLx6m9WSFiBmVflNjBE2sthYAYD5mzMxCDNnJY5M0sZ8ybAecY3x7bUKz0H//AEvln4uCpsSSSX4amzEkyczZxJ8/udcLHmB4+svT4tRItlBIA8gM2FjWhFzwjdC32GJXYwYgntgDhqlAGGLssQC9NT9IfBrUOB7tfUIriP8AVUP2nGv6jwquFmEscW7sEPA5iZgA6gXn32jtpgbg+XAgkzILL5WOo++NLw3JOAaMtcyds8G+0FZxzlnwvTqGsC7/ALqsyAqVuIBkypv1H7Y55a7A93F7FJbcyvo0aYR+tkcCUhbGI6ZmxP8ALzjE3Dc7rsGU5KhUFw1RCWuyAiVI6b2G22LF/gemf+fUHqFP9MRv8Dn8PEA23SN/JziFrtLfrb5OhpV1K882rn/l0f8AQ/8A6mGNzOsfwUvYVB/+zBtT4MryMtSkddWcHT/IcCcR8K8WLhA2vyuv/wCRGN1rMD6+Y/F3JuE4ys2lOmYibVN9J/eYOSrXifASO8Vv/UxSf3XxCr1Uaoufwk2/6Zx6MvNaNYohZldKSL1ZSDl1NmkDqAkja4GLepwrn+SownLkzL13qrRrVDw6nw1DR++0LBSTNTQAzOlsC8d8M/s/C0G8Vaz18ryBZcqq/RIljDgFmt1RAjGo51yypX4avSpFVcoCSzZRlDozZj2yg23xRVuT8fVSgkUB+z05p5T/AMUEqpdSpM2RLhRtIMzicuSCd3sXFeF8XPoZHmnBlWLgDKSIja24gR9MH/DMozOWKosF1mJEzt5A7ExMXjGj4vly5AjUmYVZbNkaFdRJnLBy3G4MRiXl3JuEKMahThzGbJnrkGLBXLFhoZBHlodOb2ylFk0UfxdUVCqqV0mVJbUtZix1Ay2jf65xKvePfG0f4LpVQvh16YHXYF2kKxAIGS1osT+RwLwnwO5VajVqaLuKoIIv3UxBFwZxUdRCt/wXvEpuG4jKCDYHc/ynfTF5ynimUiwM/NciVOq67iTJOoGgk40PA/AT1VptV1yyaYUTJMkSXkSfznAfO/hHixnKcPlz1JBVwFpKNFyKzF1uOu5tfXGeTLjyJws0alVUzJ8xoZarxlNyZDSpU6aE95jUYnp8wSmUZS2QSWzMMzsZBIyqGFjqLwD1AxF3x/LvBGXiKKUXZV+fLoOnMSoYRuYJIGKqlQ4VaC+JVoO9Ik5V8SakknKC1IA7WJGnbGyiqSuzBSabKvgVLizr02y3JvNwCb73F9YAxc8FRuczzUNswbqEC4AI1toe+2IuGyMJSkJ6spZYmWJAXUgRHYY7wvw5xgDVDVolYk5nZQI3uloxMq6sKbFxHOKi0+h2yPMgBBmBWLhkIB9AMUXhoLlTPZmEerDLJA7SMWtTlLwanj8MbAZUqtqTFsywL31jWO2A6fI+KqQyUi6dwVKzoRJjGqzR4ef3Boq6xJ6QZj2/XrgrOygAbgW+2NRxPKclAqaDLlUmSUzWk6hyfpOA+J5etOsoIKp0sGOWRt1ZSd9h9sQ5Rl+1piRT6KTaSu0DtAj7+mI+GqmZGu50P12xbJwT1s/hK9QT1Miyo/hkgyJH5E4C5py1qWZw1OouYrNNwYIOU9JhwCZ1UYXC+w7RHxdfSTcmfMTAvgetXubmJ3kzPcm+t79vLHKMOQBLuRZUDE7ARAviz5fySrWVQUZM0ZGZKkXAiSqnoiOqDt3wKND3ZTrVJESdZPmfTDlhy2doaCQYBGstIEQPP1xouO+GBSp+IXGU28QiosMp6lZWo2zWKkx0mTEgGjNGkobqzPaIJ6ZNy3c+WKSvkJquYOgKtJa3Zs0eh0P0xfNzOkGJDghjLZFIA+86xrvOKV2oyQoJnQmAPoVGvmcB+LF8oI8/9sKWNT5grNAPiOLKqRtM/wArY5jPftP+FPdRhYn2Me3mVbNF/wCHK+fKoJExmg5f64saPwk3/MYrazLBvfY3i35411c1UIHhltBmBH5MwgD3xyvxQHzQs26gVmLyMyw21x/LHFlyZkt9voN44oytb4SYAGlUDbMrRMb6flGLr4f4Otw4dTBBbMAIIM2OoBmw8sWHDlWErveVY/bKcT1RlEvaN2i8d5vjinnclwyZnUR9aubDKJi0x/2nEYY66eZMD7YfRUm6o7ADZWP0hcF0+XVGFqNQ+tJ9h/ln9emMuG+jGoJ9GDLpqP8AUMSLNjFu4jB39w17MOGc5RrlAPsCZP0nBi/DXFXzKqD/AB1F++UtjRY5PlFj4PgUqgi4J9v698S3MSSfUSPvi4PwywjNX4Yd+omPS1/th39xUh83FoDvlpFv5+t8aR0+R/xGo10KmpQgMpjKRHyi47EHb/bCoVnVFRWXKl1XIMqmZkawd5xbryzhxObiKr/5aar6fNOHJwXCD/4h/VqYHpa8Y2Wnz9FX1f8ARTvp/ZXnjntmYSGDeZIIOvaVGGM4YXRGHmin+WLVeG4UaUXPrWYeeixiUUqI04aj/wBWZ9PU4p6XUP8Al+SafcztXh0ykLToodj4a23ntiiq8t4mOniOHnNMgFSPITmgf0Ax6COIA+WlQX/LST+eHjmVUaOR/lCj8hi46PN1mvsFPuYLhuB47p+RwJzZWYg26SMqrfyiI9cGUuV8ybKclSbyQGIMj/EPTtjYNxdU61Km34jvpocRNLayfUk7TjRaNdWvsaKUih4X4ZrsyniaGYro1SrTII7FGOnscWvCfDNFXLMOHoggAeGULWLEmEp6mQLG0anBS0TcAAEC49DBw1ASQO4n32B9bfXGsMcYcpP5BTB25NTzHI9Q+YZhb3wNxvIKdQFXqcRlOoFXKCPOBceuLvhiVYArYjX+XvriQx6xp+X8lPvjOeeClurNo6dyRil/s/4MDoFZTrIcE+0oRuNsOT4S4YG5qmAf+ZBvF+kAfbc42dNAW9LgR2j67fXA3N+Hz0yaZCPAgxIF+2U6ydsL3mEnugenaRnG5PST5VJk/iqMdbaFYF40/rim5x8P1q1RXQUhlAlSTGpH8PeRFsHVeLqBiprTAmBRBJiCI+URMd4F9sVvG8bxGlN8lrnLeJnsfLSBi+LGnaX2Rzt9wPgPgziuH6x4KpIzMHY6HSxEHUCdSQL2BDShwdJ2V0pswfM7jqls2YKCRYayI/D54Nq8JUqNm6awBnrZiw2bYgFb+Rg3A0H/ALndS2RKCsViwJVltNm2HTtob7YU3kkqSY4yUXaQNzD4nWi/7laVMsvTUSmiMe4kAdJw3k3OuMqUglLPlUKJNgFEKcrEgff/AGsqK113phJIICLcRAzX1GgGwEDAvG8DWrLD8QYF8qqB67m/njGUMr24O27t+Vf2jZSit7fyX+3/AEH1rSvEPmLgL1g5SAZEWM33uBJ7jFPz4UhRLUxSRlErlpoOqQWAOp/DYzcd8SL8PKcuctUAmxe19SctPU95/LA/H8gp5MieDSkgsxkvqD0kkADyAFsdOH2iVTj5JJedmeSSk9l93ZmqoU5alRWqTYghUXMRMApcgSDos3HnhP8AD9VadOqRTKsAQpeGII1IkGB5HHeacmVHKpUVtIAuxJmwiQIA1YjDKXw7UOopoO9Soq7ToDP2/njentTMqB2pIpykUGI3z1D91eD7YWJ25EQYNbhgf/njCw6Hue4pw9Aa1KjelNV/OocTl6GyVD/9QL9ghxVB8dEdh74biVxMJq8NwzGTwozdzUqffIUwVwddKX/DoUF88hcj0LsxHtivUjYD6YcDhezjzoXEXh+Ia50qR6Bf/LiJua1m1qv/AKo/LFUGx0e/1P8AXD4UKw9uJY6ux9WJxGCMDhsdDYYBIYdsTU0kCN5H0/QwGuJlrlUf+IQUHmRH0uB7YyyycY2i4RTe4ZRpypO4v9Nvz+mGpRJB8vr5fX+uFQrdI0n/AHaO95LYVN4AiNLX1OvvIt7+eOb28t/I39lHYfwlOc2bS0ntMx99/LBw4QTrMZj6tG/YWxU1+aooEbU/EVt7LdfQQPYScMq8wy6NrMTsVBYxa0wYxz5tTJy2NsenVblg3DQI1JJ9pAI9ziNqMSCbmQt/KQT7fnjr1TJNozdM/W9thFv6YreK5qMyiRm1B1mUW2s7gfTB71Og93jZbcTTlZX5oBgdssR/qP0x2lVCgNt0kzA+aP8A+vv3xU/3qFFT/DM72yKT6bf6vrE3Fhy4WZ6QRMgEwYnSSI3Nj5AmFLJKDZbhFSLjiqgVyZnMCbdgBaN9cJakswFjEidosfQxl8sUtTjszEjsoBgj5s3zHzKkH03xHT5i0vlIzBgoJIKyQLEEyJZgIO0NoQTeOLmnF80KTjGi6r1WMZRfbXeV+y++nbDDxgERtDWGt2Qz6QR7+mKqlx7ESICCe+ZdIgEbWv3GwN4OMqSiMPxCDqAAVsL2N7G/4vPF+7vhp8+fzD2iTLI8efEcfhygD0N/cyVPvh/B8blQTc+ckmGN/uPc+2M9xVZgSTmVyBJIMxKgQDEmSsgCb9wRglapzGYkzpMd5mCAuYm28mwjBDSu6ZLzroRcWZXMUBDESZN5JkjsYA3gGdsCvwssCwOanIE/iUwADHl9DOD3pqysI1gQTAMMpuBJIBA9hbQYVUyoOsLBvBA0tbZT9QdJGPUx4lHmcrqwUUQkxeGDAk7xJym3STe+7HURhvMuJEqUEiOnS+mm5k5RGkeuJmdQhWSsWN2kdUa7LYjzEa6kHmb21XRsx+s+twvt740lw1RLAOL4w5GywWiT6mdJP6t64E4bmQDBWJEsSxFgREgDtLQNd/XCqsPPbXyM3jtb6YqOYgANrMjy9fTSccfgdqjGzZcs5tRYGmK4qOBJUAmFhdXjLqYjXXGd59wQnppoFiAaXDK7jSZzVImN4ntE4C5TzDh+GRs+Qs/UR1eJp0qITKBqZJ3vtgXj/izxEYLRKnY5g31UiCPrjznpsqzOWOO3rcTTvYoeJp5qrKFd2JP/ACwjT/kEwNbYG4mmubppuFuOpgTM9wgFrWjEnFcY7xNotEDL/pAyj2HnriKtxbsQTUYldCWJgRECTYeWPTUZKrGQ5x/CPvjmFfyOFi6Ge7A4eDjgYDEgPpixiC4kCYYXgSTAw9WETtcX7j/tiWx8I8IO+OhPMH2/3xzI0ZspCbsRA9ybYHbjqSmGqIAJnUjzggEambHESyxjzYUHqnlhwEfr+uKarzpBmyEnKLs0AeoEkm14MaHTEfHfEqAKAiAGTn6jMAmBNp00An0xg9XBbLcG0i/S+mvmf5f0wHxnHLTMsYDK+hGoAaDqSbHa0HGafnReWuYE3Oi5cxgKPmvqBEsBci4vOeJzMYvlIEDMDBGYEiYgyLiZA9ccmbUTyLhSovHkinZpOX816UYCZkwozQpYssgNm3i2v3wVR50rNTBiSxFzBIlDaRMi8xqRBiZxgG4uPnaCBBBGbKdsoGkGNPXbFavGVBUlTlUHLMqSzgReAZ1kai+u+ORYJvdOjr95i1uj1H4g5zRWkypShlJAawGmVv8AFmIgRb+uTPPGYHsdRMWCqTcbEZx/1euO8VxaPwxYlcwWD1XhABEKtmvmvJgxJ2zCcWXYqJhSBOwALRJ0iNNPzxrj4pxuRi8jjOonoNDmZqX8QKAOixJv1SY2get7YpK3NFDU2VhlhswGt0U2trmaNtPSKvgOMOfplSJjt0gKdu5Hppa5wB+1qpgRo5vfROn/AO60aaepcMJM8zbNJwfOiXBUgdwdLTM3+WNpF8XVSrGRqTkKykjNPSVKZQ5MEA9S5twJGpxkOQqpquGVmMHKVCm6kk2IIMi4kRIA3karltQkVBUJYqTK5ephbqK6EsVkMIBmd5x6GDD4d2SpyZYiGGdQSDE08sEMgfOBIEiGEDeDplkjtSkIwi+abyZDHKxJMZibEEQJEEgQ0BrWJpjKDBqLeQwBLMcxGRhIJViZhY1JxAvGFIcLCAFpklQSuUwZtLLlGaTK++OpRih33NBwdYNnnS92BJF9BoSsEa7epOIOLoKEZSGJCt0iGmdDp1TET5CdxivpVlFQCwQohUkWUzB1nWNySI1uME/toBptrmEEGDfMAAIlgb5d76EbE8kVuS5E7opmF7ruRdc1hN5Nu98dqJ1EAhmylQLxJN7eYXSR98No6oWOQEAC/fXU3W4iAfLzhpVJqzBWAdWEGblJ/C0qhkC4G8YuU4pWh2AcaChYLmtJUi4EMCysOw6rz5SZGI+FrVXDFbMw6cqiTaxIUwJDLcHfTtpfEpNU6iNenpW0CSA1oAKhpE673xHzXwspZqSOpiSkiYIM+JThhEk5ge/vzzzb1XQlmerV1phW4hRS8TNkbxM8EQAciGSQIYQYgdUmcScNx9XpPDxxVNQVJNI5qY7s5prnAvZCNdCDcni/EozVooq03Rmai7VSagRZYJmUK5yAakkqDA1xi/iylTQUeI4ZHoSQppsxGRiMyvTDHMoIBFpHStwbY83ecqbfr8EM0XPOHpVFWrwzUixzs6qWWRYk0w56mDZrKBYiAd8RzVzH/WdPy9Ixb/DXAmoGLFsxzGQQZzCDmneCQZg5vfFlxPw3RZArucykwEWFMmbkx6WGuLhkWL9z2Jq9zz7wrnbe83Pa3fTDynbXG+4Xk1GkPlzTYlpNvpHb9HBooISP3aWt8o0tO3li3/0kv2xJtnndLl7v8iyfzxK/w1W3T6EY9Fp8EgJIRQe8CcSNTE7H3xzy/wCnNvYW55j/AOG6v/u3+hwselFgdh9cLEfqWTsgtls9ONWRY1DOAf8AT83e0YCbikJhYa2sgTvabnQ7e+Kr9okCEJYgCbyRr7D1nUY6eaMD101MTYEyO8RP/c47Jaqb+BrxIN4yqcvUE17ltZXLE66rJ1Ok2wTQrfu4VmUuVKgZi69TiZmyvlJCnYWMiMUFXjwoUFBUZ4VaMMWbXSdagYL1AG0atEScp4io5a4U0yDUptTq1P8AFnVQ5h1BcyCBAVbzjgz5skk2m1Xr5+X1OzHBLZ7+vsWnEEBsuYk5yvUcxYEiGNrHLmJvvNhoDzHhamU1AcqIGcsFLKolgIAAE2BkGAGvMibKjSWspVnqsy1HQVCJYVQzIFYOtiLkyv4WNhAJ3CsslczMVMBmJZjYO2YI4ARRkhTlygsCRng8ktVKHxa5r4GkNOrsx1Ll3FU6/hqkxTFQXVTDZiCc7i/lNo2jEB5bXFM1HpVaYzBXIUEQAGzdMhdF76jXG5qceniU+qgcwJUkgO5NmZSxDCwZSxJJsCZ0J5hxKorOZ/dF1LsEZA4tAzHMvUJiLmMT+oZE14Vv8/W7+H4E9HjfX/wwfC8BXOWmKVTO0ls3SRMGDInMAyWmYcRNsc5jyirSVyabkWJMLlQEkZi1MsDcRrMhvPGgPPUZHyVXLL4jMy5gKdMKYlqi5XIdiejcjWMrWjcd4IpdRfpHUozmTkXKruelmEKBcuWDRIkXLWZlJeFfLf0vT5CWkxL+W/0PLqDEqWK5oMEf5QGJzQcpv2O5jC47hSrZNIyuWUmcrSwtoSJibfK1rW9W48Z1JHgq8MwMqpzMxlgJnMAza5le4YCcVvE/B5amzKR4aBgCnROVnDZcocACZEg2YgKAJHTg18Jc1T7cyJ6dQjtuYushzOrTUgdct0tnuplZbqBzSL775cN4blrUY8KqWLSKtNUbNSaQCMxClgIvlAyldwJO2o0KTRkIpCnowCMcoUwXI+WehvEYHRgQASCRxTV28II2QO2Yr4hWq/zNIDKQOuOqxOhtAB79KDpR+7o6Ixit01aM9U4Ymq6VTmNTqQ1Wpo1RUXL1umYAbh116pAIGB+OPCkZmpnOpKrkhcwcESxJgBWYEE/KIAIAIFpxhNSkarUKORUY5URkqlXC+GyEKyuQc5ynpJcEiSsZv+5+Irk/stOrWKIqVM1PKyFZDrZsrSRP2P4p7dNquP8AcqfXsZ5JLry9evW5nLKOV6eV5JJbpl0diIYgqQDl6BBzfMSYhZM4isr1MysDUXMg8PKAwYyoNzKgEAmA1hYxOKMvWC+GFZKiOYosDmSSQ5dQMzPtnjRr2NlwHH01pqiCVYszBimS8gZYuMpi4kkk+mPQxzrYznLiZeNxLQB1BhN80E3Kz1G8E7EWMWjDOX8WHZUeepgoJuJIy5oGqySYA1E4q+L41WI2gXphQWk3l4NgADJMWK2GpDr1yIZAIzCGkgZieq5JScxIi2mLm+phO0aRnkwSVyimB1SJykkFomZAWw2PaMdbiz4LsVhVLNrdoIVj0/MQZ0EEXMXii5hx46xfKSfCliQATMQRGWJXpAvHnIXF8waFpqCSvSLyTP4MpFxYW3zT6czTsys31LiiEX5WYwFUEADLm6hBgSCp+SZgEDUP4rjBZ1DEMJfKoYyFnpQHqgAWDBulTECcZekyjh84ITw7F4BDG7KGJEXFgx3tpGLvl3EMFOaUnqZlcEAhMoZC0oY7Df0OLjcVRadB6s7imaVKnmplyyUflLhQFH+ENmBiCYJIBOUNQ8bz6rRFmqIbgoZUkiIABUZp0EA2JNhbEPH8Y6sBSZh4j5M6rDBrU1URBWwK2IzL3mTW/GfNX4j9nUE1KiZ8z5OsAkIFaIYgQ5nTqsSZjlhPxJdOvwomy7peJX4Z1rPmdySHWoEKMqtLBbLOUmYNxm01AnJ1q00FMLTAAh3gOtQMAYGZZMRcSIO0iSfR5fTNGmpZi4KMQpyKDHVAH4s2hGlyIwWlEAXE95OvmTr9b44MmZK1Ehs6jE3YwTYkAAtF5YgCTiNmjf6YnAO8aXA/Wv62xG1MnuSb9z772745Vu7ZBDlJifXz1+x/XbEtPhzGv3/UHDgDplkxbt7ep+kYLPmL301+1sOc+iKB6oIFpvvr9B9LeWIZg6MfaAPX7YKzm/S38t9+2mE2mn219fP9bYzTrYdAQY7Ax6j/AMw/LCxO7IDBS/llj7mcLBbCjNtWYGIJ8z720v8A7YDNSsNIA89Pof19BjvNOYsrALTJ1Gnqe3rrrf3oeJrVmO8bRoN/6Y9aOJvfYnhO8XxtRKjPmZXMCVJFhBg/Qff0wbyjmlRV/dOtJUglFEs5JALlwjBWETLaECxnFPxNGobkNAifK0n7YFpVgjyugNp37ZgD+WOt4oyjVJm8JuL2Z6DzPmaowRQaVZlQszPLUiBlbM5OZmgEM2sGygySFxfNqVNh+6SqyQxqq5WemyL0ZQQYlhIJtvOMc3E53LNAJMsAABreBaMcfiJjNfKoAsBppNr+9/XGENGkt/rz/PP1fM0nnb5fQ2PH8+XiFJNOmtQZShk9QAKimwVsqgIBoLmJjTFryepRq0yhVhYpVph3JJhWGS0upgkhg+UCFFyTg6FNopMC+YtCAgkRPTkO4zBlIG/rGJa3EOtVljIw6WAQZg4gMIM5GJsSNx7YiejTjwwdVy57evWwRzPi4mrPRa3PjToMz0lB/wCGi+KC2dmdpZSWLKCc8wv4bajFfzXnElaalkpoT15fmzRrmPRCmqFWRab4xtBnTM7MRUgMvVdlkAhTMq0b6wCBrg/jviSowdQtNKVYLIVQQohZhz1gyqkiYm0C+MI6BRmmlfX4f3fX1RtPU8UWuXr6Gs/v6oBnzJWFJnYZcwYWW6u9IGbXMGYABOXBHHc/ZKhWo1ZqkKahWpCEuiugpjN0lZViHJAiLgwfO345siZAy5PEGcv0sWmSM3yGNu99TiKnxVWs4Vc7MTEDqI6gbAnvl9dLzjVaKC36HP7STZseN5wqZg/iLTbNUpU/FHcIRUJEEStQxv2gCZU+IKvzEVDIzOgLQKblTTcBScouhEC02y64yPw/Xoir/wC0O9MIpylBJDCYJEEkgm2gtfE3wvxyJWWpxHWuhBZy8FTLIVm8dNwbNaDDBvTQSfhtrz+TfXbfcr2ktqdL1zPQ6vxGGbxpcpSYNHj5ajMwRQAYtQ2GUS2ViYIkzH4k4Sk9OqtKsqsxz0lrHwpkHMQ0q241UQffHmfMeI/e51XIjZiikg5Z6mXNux798DcTzEnLBiBf9aDew/LCx6JRVIjJmlI9X5P8c0jUqnwKaFjJqIKdNigYkByCGLHym98TcRxVHiaFVaa0XeopvxHhK1RtC61lIZamUSJWOkX3x4+tSVCgj3m4EmYNoFzGv1xc1uZBKc0mIYEkTJKglVy6b5c2w+s4uWmcZLhZkps0vL+dcTwCGgairUTKWHisSA0EJAJUkCTCTZiZvjTcP8TcVxPDiotVIFN81MIGcshOYqC5LLbSAZ2Mrjxmh/w957AQAJnMCDcWIIYWkETtqvhrmnhhqgAkAEKyypU9JnKRo3e0x3xefT34upTk7LTmK1UjiOM4WlUZx0vKtRBCdXirTv4hiZOwbWTEFT9mqpWzUzRd4dj1MiQJULTqkHKJjNMtJgAEDFlzbnbcRwdRGoqS5ZKYyGVJAgqw1vA0WS4EnTGSXl7mmhUOzC2SAMpMMbl5JLGdI6RcmwULa7PyD5FjyKiaJmSQA+UgwWGoVRmVxJAM9+nKxIONBRqZgXDKaIeTlSGXQoSqqGJzZgYsVy3k4zvL+U1bF4G8a/XsLA7+xgi94flsZPEdqhUABZYqIJIgE9jppfTFZNTjXUVoDShmroMoFKmxqNnzL80yi5QVYxBm51N5gk8LytEYuCS7CC5mw0Cxew0nsJxY1QxIYncAibAxYW9gBt5YjerreJEk9twfTW/6PBPLKfLYlsevDi2mo0vMjb6HHYvGo229pIn/ALAYDkkmYETqdL2O1/pPa+JWc7gNGon8ra4w4SR0SNgY0k+Wt9du2+JgoJsfPznb13wNTIuNLjWL6Rref6eWJmpGDJIO0fb1EwLXjE9QSHeIVHV2Ive97aXB0wNU4skWELvf6gnyMfbTHTTEmJtPe28m/aNdx5nEbqV0+5i3YR9MPhS5FUS0ah8o22jyNoGuHLXjU2Man9aR+eIJB0sbW13iNNMdVTlnUewAMzHYdp2wnFDol/bB2HvjmEwaflPv/scLBwIKKtlWDo1z1aMNLEzff/T2thpgXjWQdPyHr+XfD/DEWMAWO0aiJG+hvGkbjD3pTPte3pYQNpMX2x2smyj5vTqEjITGhAgafrtuAJxnanDs34SSSRpudvXT9abvw1E6ypuCRoCJ9TA1x3wEGXKuUQ3mSQbiI10N530tjaGbhXIDDLyd3ICJ2EwdbWM73Hlif/w9UUq2dAbNc6H0jQW9cbmjliDcWv2m4y6en12uI6tJZuD8szMCNyI7Sf1cj1Ux2YLieHbMzvlIucslRc6AAjL3iw7dsBljGkEEZToR/PcXn/be1+So7NIN5sNgO14udxsDvh1TkFIAQJvAvOnsDqDpbGi1UUt0HEed1mYnMZJO5m+2DGpMOnMHhWMAyosCcpBylu4G43xvzy9RIKAqdLQNNfU3+hwPU5bTLBiItEgbaHyjee84Xva7A5GCdGCBhGSSIzD5iAT0zIkReI0GuI6BZTK5ge4MEDeDj0E8roMPlgEwdIWRO17a4l/u2kNN4yzEx+UfNNzY94we+xqqFxnnBpkTYjfv53xYVeGqVGY06bKsSFLTlU7AmCQSTYDfHoPCcMqxlVeiIlRBNhBnQMO8aETiZVkX2i5i0m23688TLXdohxHnCcEysoqS1POMyh8v+E3YHKdpIsMbPmPLeF4jhQtGjT4WsjDKets1lDZyqOzAkyDNjtEnFhxHCo3Y67RAk62i89j+WJBWIgCNjAygCxnTbUwMZy1TlTS5BxMwtLkdcZ0yExBkEFWnsRY22HcTGCqfwzVYZTlBbUyDF4E2n7x9Ma/xouYk3W9rC9/oPpiR+IEkxYTIIFtpB3329MTLV5OgmzMcJ8IMtyyEnYg7+YOuh/VyOW8mrUX6QBngMwN46enygifX0GL4PcG/4QdDAuM1x1C2uONWMiTpG48iR6iL76+eJepyvmwthj5hmCHw0JBCqPlsdNdSWH/ViF1WSZu0knS5Mba3kYj8QmSJGpn7ER7j77YHrVjdQBCz3O3YbRePPzxztN9RthnjRYmfp6fTbA/7Tf19JE7zvA+2BTMx3nXUxB79p++FlgbQO2ok6aa+2+GsaTEcXiHJ7WG0DTuY3xKQxJg+f1N5i1v5jTEROa5IJkg7A23ue32w9aJkZTOmvpN++1574t0OhMzAwQZvE2mBt294/nh1OpJ87HXS43IuLR7ed4/DYixIMybSDcWM6T2GhPvjtOixABIm99xpqNxYk9h74lpBRZrStoDECDrGh0OsfnvhpokmAszaBH6Ounc45wzDLlZio/1AFQbNJkEHtItPpCDEbwLDUa6NadhvoT5Yil0KonTiINyJjSY7kEGIJP6vBwxuKSLADTS4OmpBjt76b4iZlIIysogWgQJAjL39fLEQqC4BidwsmNZygiDEGNBe98KuoE+YWAIWSI2m/lrM4irPE9wBpP8ALaMRuM2jQYHvrpaLn8/bEYZhuCDbW0Htr5H28zhruFnP21hbL9pwsdYibke4n8xjuKpdhgY4rpEkwwiNYOpvHeT9NsSeLGYysRE+1hF9407Yi6ctiCCO58pH17bnXSXrTiRA0kToQNZi8WmR5xocdTRkSUuMAggRci1rbxFh7d98StWkKxESL9z1Ek3G8jytN5GA3NysSJ0ga6X89vpjp4zMgkjsROp7x6/lieQWFFwzWYE6jVr2N9N/sI1xziGi+Vgb2jU7wRqRIB9u+IVrhoBgSCJ10kXi8WvF4779DGRmF9dtCoNvWNPXthNoLJc1gAwJGkCB5m4/QN4ixJcgsJLjLMCRYXjvIsLaTr3AZgZi0HbsZ/O3p9MPFQwQDAiAYkRb5pjbt54nYVhP7QxIAUgMYA7zv1WiO/abxiTiOKWA1spj1EqJkdvsZ8jAKFjA1M6eUxYQb2+gxKMwBY6D7g37WG+5tgpBZI5U2EZdASLERvmE6HftjtOjZr/4otPlHsZ+u2B3rmYO0gzaLaCP8Ma/93NxKxlLXzCGsPmvEA3HzekYEgHkQDJOwtc6SRYxOnuDh2c2mJkXHfUAk7Wm+4Ma4anFdRmwtBFpPnNx/F7R3w9a8Qo2iDE2ABEDeLm3baDhNAS02sLwPxCM295nU3G/9SysR8wMtqb9xl0JuDYj1P8ADiVuIOjaQDY2sBrH0n6WOGypLQSLkgGPIkE27azae18JoYPlm1rEA7Xgk62FvzNxs5GBUXvuYtB1gi1v1OH5hJsARNjYz817f7/bETILbjSY0tqQT2IHcd9MJqxHfGGa8R323Eeggj9Rh9Sr/EtwTJGgiJidoIwnQMI1Fsp06ZF19YH08sMKQTrvqAbiSL32va25nCaT5AMqNMgmD7g2i0RaYjTtOJ6fGEtZgRpJW4IuJGtuw39pHNE3k6D10O0yZFu+vlh1I72O2mhG1pBvNtPriqQ0hzZhcC4M6hiDBnuNjvsTfEacSTOYCZ2sfKwGp7Afzx0g3Am40Nx30AnTSe5xCTHVlg6nWYuASP4tz/UXpbjJgzxmj6bwNRGoBIt5DHVqRMBgR2uPL6zP9b4iqO3tEi2x100gz+jbtFlgzrlU+e+l4gT6iT7pqxkjV7qTMG4kQQP8W9jvrr5Y5TfqKmSAbG40mZgXO/0w6qQWC29fW95kGNZwiPSdRPodcvmI8974XQYXTKgycxBNjbdon6CZ7EYRvrlNuwjSCD5C14+m4YbpFyYnvGpykX7kW8o88Oq5heYNoJmLntv+HWNu9p4eoyUOJIY3v52ufKRqb9sc8PTqJvaL+YiNRAIt2HcYHRpJEgEAG/3Pn9cc0JEnQQZj0I/r5+WE0gbJxTaSsiRGsQR9O35Yin+K49+wiNtL2O1tMIVBmlbWO2h/X6GG167WjqsQIsSJgeU39hudMJIESB8tsmaPxSL/AFIOFganXkXZlNxAy2gxjuHwhYBS4clc0SoaBMCZXynaPrjtEjMYmwIM7jW8fS3fCwsdtWzNnXJvmOjEEyZnWZgkmLz3OJ66dJgCWJj1072EnbyOFhYzewETVAoIi8Ei0EGCTMa44lVYIJMmDF/PXvsfr79wsDW4jlDmSVGOTX5gSCMwEC19QdzHvpgoU26RYFifTXyvp+Y88LCxpkxxi6RTR16+TxJYwP4bSJGvoSdP4QcdSqzTpYCT9oH62nXCwsY8KokjDSTvMmIGn9dL+Z9u5xEzsPe50tbQ/c74WFhJDXMm8Gc40U3APmI22kDse+GlWLSJn5hpsLCfOR3vjmFhJiOKMxAmNBbUgA+313A1GOLVeJ6cwEm2wH0sAT6CO2O4WBsDqcQ0rm2AEiTMbkSPL9akmoANJAuRpY9jMyp0OvtpzCwNAQ05Xpte0jXYLroJOg7+Zh9CqTAmBeBfa4zTM6x9T5FYWKSTQDQbxJjW8RMmLeQkfXvOHLRI6jLLAOwPYx6QNYvGFhYG6KHUal/DYaEiR2jNp6Qb9onHIAOU7SR5ZSZ/In9RjuFiK3oBpIF46bW9ZH5zf0w2kSflHVI8iZ7Hb19e+FhYOQBDURpAExIEgjXQi0aYTIhtEGNQBe4311/lhYWIUmOxlKkCSl5ERva+mw+uOqBBhtQNc1ySwF9YN/O+FhYpf4WiNqIILEk6QTqkkTEeR+w85d4ZB+YWIIF/W1tLRBO2+FhYQA9Om1yBJ3vY+d8P4im4LgkyrAG+pvPnqBedTPfHMLEt7iZC9dhpTBEC5Pl6/rsNMLCwsaprsh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34" name="Picture 10" descr="http://afbeducation.org/wp-content/uploads/2013/07/RainGarden.jpg"/>
          <p:cNvPicPr>
            <a:picLocks noChangeAspect="1" noChangeArrowheads="1"/>
          </p:cNvPicPr>
          <p:nvPr/>
        </p:nvPicPr>
        <p:blipFill>
          <a:blip r:embed="rId5"/>
          <a:srcRect/>
          <a:stretch>
            <a:fillRect/>
          </a:stretch>
        </p:blipFill>
        <p:spPr bwMode="auto">
          <a:xfrm>
            <a:off x="660401" y="4796365"/>
            <a:ext cx="2892425" cy="1928283"/>
          </a:xfrm>
          <a:prstGeom prst="roundRect">
            <a:avLst/>
          </a:prstGeom>
          <a:noFill/>
        </p:spPr>
      </p:pic>
      <p:pic>
        <p:nvPicPr>
          <p:cNvPr id="1036" name="Picture 12" descr="https://encrypted-tbn0.gstatic.com/images?q=tbn:ANd9GcTpL31OhzjiICQVPklasXksg-xCNKGCECgUcvsDWP5j-mq5IyywGw"/>
          <p:cNvPicPr>
            <a:picLocks noChangeAspect="1" noChangeArrowheads="1"/>
          </p:cNvPicPr>
          <p:nvPr/>
        </p:nvPicPr>
        <p:blipFill>
          <a:blip r:embed="rId6"/>
          <a:srcRect/>
          <a:stretch>
            <a:fillRect/>
          </a:stretch>
        </p:blipFill>
        <p:spPr bwMode="auto">
          <a:xfrm>
            <a:off x="2973842" y="5743860"/>
            <a:ext cx="1157968" cy="770773"/>
          </a:xfrm>
          <a:prstGeom prst="ellipse">
            <a:avLst/>
          </a:prstGeom>
          <a:noFill/>
        </p:spPr>
      </p:pic>
      <p:pic>
        <p:nvPicPr>
          <p:cNvPr id="1038" name="Picture 14" descr="http://2.bp.blogspot.com/-3_wX3njjVFU/TePZ2bpxWYI/AAAAAAAADhE/jt1HYmg_YcI/s1600/garden+wildlife+018.jpg"/>
          <p:cNvPicPr>
            <a:picLocks noChangeAspect="1" noChangeArrowheads="1"/>
          </p:cNvPicPr>
          <p:nvPr/>
        </p:nvPicPr>
        <p:blipFill>
          <a:blip r:embed="rId7"/>
          <a:srcRect l="21819" t="27558" r="26802" b="12788"/>
          <a:stretch>
            <a:fillRect/>
          </a:stretch>
        </p:blipFill>
        <p:spPr bwMode="auto">
          <a:xfrm>
            <a:off x="446314" y="4618443"/>
            <a:ext cx="1326023" cy="1001485"/>
          </a:xfrm>
          <a:prstGeom prst="ellipse">
            <a:avLst/>
          </a:prstGeom>
          <a:noFill/>
        </p:spPr>
      </p:pic>
      <p:cxnSp>
        <p:nvCxnSpPr>
          <p:cNvPr id="17" name="Straight Arrow Connector 16"/>
          <p:cNvCxnSpPr/>
          <p:nvPr/>
        </p:nvCxnSpPr>
        <p:spPr>
          <a:xfrm flipH="1">
            <a:off x="3793672" y="4618443"/>
            <a:ext cx="446314" cy="802642"/>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4299865" y="5619928"/>
            <a:ext cx="3690249" cy="923330"/>
          </a:xfrm>
          <a:prstGeom prst="rect">
            <a:avLst/>
          </a:prstGeom>
          <a:noFill/>
        </p:spPr>
        <p:txBody>
          <a:bodyPr wrap="square" rtlCol="0">
            <a:spAutoFit/>
          </a:bodyPr>
          <a:lstStyle/>
          <a:p>
            <a:pPr>
              <a:buFont typeface="Arial" pitchFamily="34" charset="0"/>
              <a:buChar char="•"/>
            </a:pPr>
            <a:r>
              <a:rPr lang="en-US" dirty="0" smtClean="0"/>
              <a:t> Plants start to grow and get bigger</a:t>
            </a:r>
          </a:p>
          <a:p>
            <a:pPr>
              <a:buFont typeface="Arial" pitchFamily="34" charset="0"/>
              <a:buChar char="•"/>
            </a:pPr>
            <a:r>
              <a:rPr lang="en-US" dirty="0" smtClean="0"/>
              <a:t> Animals start to visit the garden, and add seeds to the garden</a:t>
            </a:r>
            <a:endParaRPr lang="en-US" dirty="0"/>
          </a:p>
        </p:txBody>
      </p:sp>
      <p:cxnSp>
        <p:nvCxnSpPr>
          <p:cNvPr id="16" name="Straight Connector 15"/>
          <p:cNvCxnSpPr/>
          <p:nvPr/>
        </p:nvCxnSpPr>
        <p:spPr>
          <a:xfrm>
            <a:off x="463344" y="83100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http://upload.wikimedia.org/wikipedia/commons/8/81/Common_Groundsel-branching.jpg"/>
          <p:cNvPicPr>
            <a:picLocks noChangeAspect="1" noChangeArrowheads="1"/>
          </p:cNvPicPr>
          <p:nvPr/>
        </p:nvPicPr>
        <p:blipFill>
          <a:blip r:embed="rId3" cstate="print"/>
          <a:srcRect l="4608" t="2765" b="22581"/>
          <a:stretch>
            <a:fillRect/>
          </a:stretch>
        </p:blipFill>
        <p:spPr bwMode="auto">
          <a:xfrm>
            <a:off x="5355771" y="555163"/>
            <a:ext cx="3380014" cy="3526972"/>
          </a:xfrm>
          <a:prstGeom prst="roundRect">
            <a:avLst/>
          </a:prstGeom>
          <a:noFill/>
        </p:spPr>
      </p:pic>
      <p:sp>
        <p:nvSpPr>
          <p:cNvPr id="11" name="TextBox 10"/>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2" name="TextBox 11"/>
          <p:cNvSpPr txBox="1"/>
          <p:nvPr/>
        </p:nvSpPr>
        <p:spPr>
          <a:xfrm>
            <a:off x="2971800" y="457200"/>
            <a:ext cx="3429000" cy="646331"/>
          </a:xfrm>
          <a:prstGeom prst="rect">
            <a:avLst/>
          </a:prstGeom>
          <a:noFill/>
        </p:spPr>
        <p:txBody>
          <a:bodyPr wrap="square" rtlCol="0">
            <a:spAutoFit/>
          </a:bodyPr>
          <a:lstStyle/>
          <a:p>
            <a:r>
              <a:rPr lang="en-US" dirty="0" smtClean="0"/>
              <a:t>Senecio vulgaris</a:t>
            </a:r>
          </a:p>
          <a:p>
            <a:r>
              <a:rPr lang="en-US" b="1" dirty="0" smtClean="0"/>
              <a:t>Common Groundsel</a:t>
            </a:r>
            <a:endParaRPr lang="en-US" b="1" dirty="0"/>
          </a:p>
        </p:txBody>
      </p:sp>
      <p:sp>
        <p:nvSpPr>
          <p:cNvPr id="13" name="TextBox 12"/>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14" name="Picture 18" descr="cgroundsel4-6.jpg (159951 bytes)"/>
          <p:cNvPicPr>
            <a:picLocks noChangeAspect="1" noChangeArrowheads="1"/>
          </p:cNvPicPr>
          <p:nvPr/>
        </p:nvPicPr>
        <p:blipFill>
          <a:blip r:embed="rId4" cstate="print"/>
          <a:srcRect l="4648" t="16710" r="6220" b="20328"/>
          <a:stretch>
            <a:fillRect/>
          </a:stretch>
        </p:blipFill>
        <p:spPr bwMode="auto">
          <a:xfrm>
            <a:off x="1110340" y="1103531"/>
            <a:ext cx="3548743" cy="2296886"/>
          </a:xfrm>
          <a:prstGeom prst="roundRect">
            <a:avLst/>
          </a:prstGeom>
          <a:noFill/>
        </p:spPr>
      </p:pic>
      <p:pic>
        <p:nvPicPr>
          <p:cNvPr id="15" name="Picture 16" descr="http://www.ppws.vt.edu/scott/weed_id/cgroundsel11-10b.jpg"/>
          <p:cNvPicPr>
            <a:picLocks noChangeAspect="1" noChangeArrowheads="1"/>
          </p:cNvPicPr>
          <p:nvPr/>
        </p:nvPicPr>
        <p:blipFill>
          <a:blip r:embed="rId5" cstate="print"/>
          <a:srcRect r="11969" b="16751"/>
          <a:stretch>
            <a:fillRect/>
          </a:stretch>
        </p:blipFill>
        <p:spPr bwMode="auto">
          <a:xfrm>
            <a:off x="5791197" y="4173414"/>
            <a:ext cx="2481943" cy="2347121"/>
          </a:xfrm>
          <a:prstGeom prst="roundRect">
            <a:avLst/>
          </a:prstGeom>
          <a:noFill/>
        </p:spPr>
      </p:pic>
      <p:pic>
        <p:nvPicPr>
          <p:cNvPr id="8" name="Picture 6" descr="http://extra.istitutoveneto.it/venezia/divulgazione/pirelli/pirelli_2005_en/Banca_Dati_Ambientale/192.168.10.66/pirelli_new/divulgazione/valli/img_uc/62.jpg">
            <a:hlinkClick r:id="rId6"/>
          </p:cNvPr>
          <p:cNvPicPr>
            <a:picLocks noChangeAspect="1" noChangeArrowheads="1"/>
          </p:cNvPicPr>
          <p:nvPr/>
        </p:nvPicPr>
        <p:blipFill>
          <a:blip r:embed="rId7" cstate="print"/>
          <a:srcRect l="7812" t="4037" r="4648" b="4969"/>
          <a:stretch>
            <a:fillRect/>
          </a:stretch>
        </p:blipFill>
        <p:spPr bwMode="auto">
          <a:xfrm>
            <a:off x="805539" y="3548740"/>
            <a:ext cx="4147456" cy="3189514"/>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4125686" cy="646331"/>
          </a:xfrm>
          <a:prstGeom prst="rect">
            <a:avLst/>
          </a:prstGeom>
          <a:noFill/>
        </p:spPr>
        <p:txBody>
          <a:bodyPr wrap="square" rtlCol="0">
            <a:spAutoFit/>
          </a:bodyPr>
          <a:lstStyle/>
          <a:p>
            <a:r>
              <a:rPr lang="en-US" dirty="0" smtClean="0"/>
              <a:t>Convolvulus Arvensis. L</a:t>
            </a:r>
          </a:p>
          <a:p>
            <a:r>
              <a:rPr lang="en-US" dirty="0" smtClean="0"/>
              <a:t>Field Bindweed</a:t>
            </a:r>
          </a:p>
        </p:txBody>
      </p:sp>
      <p:sp>
        <p:nvSpPr>
          <p:cNvPr id="8" name="TextBox 7"/>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70658" name="Picture 2" descr="http://www.robsplants.com/images/portrait/ConvolvulusArvensis040813.jpg"/>
          <p:cNvPicPr>
            <a:picLocks noChangeAspect="1" noChangeArrowheads="1"/>
          </p:cNvPicPr>
          <p:nvPr/>
        </p:nvPicPr>
        <p:blipFill>
          <a:blip r:embed="rId3"/>
          <a:srcRect l="8144" t="15523" r="11358"/>
          <a:stretch>
            <a:fillRect/>
          </a:stretch>
        </p:blipFill>
        <p:spPr bwMode="auto">
          <a:xfrm>
            <a:off x="1012371" y="1600200"/>
            <a:ext cx="3473347" cy="3065682"/>
          </a:xfrm>
          <a:prstGeom prst="roundRect">
            <a:avLst/>
          </a:prstGeom>
          <a:noFill/>
        </p:spPr>
      </p:pic>
      <p:pic>
        <p:nvPicPr>
          <p:cNvPr id="70660" name="Picture 4" descr="http://newfs.s3.amazonaws.com/taxon-images-1000s1000/Convolvulaceae/convolvulus-arvensis-le-gcarr1.jpg"/>
          <p:cNvPicPr>
            <a:picLocks noChangeAspect="1" noChangeArrowheads="1"/>
          </p:cNvPicPr>
          <p:nvPr/>
        </p:nvPicPr>
        <p:blipFill>
          <a:blip r:embed="rId4"/>
          <a:srcRect l="9416" r="4945" b="7972"/>
          <a:stretch>
            <a:fillRect/>
          </a:stretch>
        </p:blipFill>
        <p:spPr bwMode="auto">
          <a:xfrm>
            <a:off x="4823175" y="1600200"/>
            <a:ext cx="4037796" cy="3094273"/>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34034"/>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799" y="134034"/>
            <a:ext cx="2828499" cy="646331"/>
          </a:xfrm>
          <a:prstGeom prst="rect">
            <a:avLst/>
          </a:prstGeom>
          <a:noFill/>
        </p:spPr>
        <p:txBody>
          <a:bodyPr wrap="square" rtlCol="0">
            <a:spAutoFit/>
          </a:bodyPr>
          <a:lstStyle/>
          <a:p>
            <a:r>
              <a:rPr lang="en-US" dirty="0"/>
              <a:t>Polygonum </a:t>
            </a:r>
            <a:r>
              <a:rPr lang="en-US" dirty="0" smtClean="0"/>
              <a:t>pensylvanicum</a:t>
            </a:r>
          </a:p>
          <a:p>
            <a:r>
              <a:rPr lang="en-US" b="1" dirty="0" smtClean="0"/>
              <a:t>Pennsylvania smartweed</a:t>
            </a:r>
            <a:endParaRPr lang="en-US" b="1" dirty="0"/>
          </a:p>
        </p:txBody>
      </p:sp>
      <p:sp>
        <p:nvSpPr>
          <p:cNvPr id="5" name="TextBox 4"/>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52" y="1037230"/>
            <a:ext cx="3472543" cy="2606722"/>
          </a:xfrm>
          <a:prstGeom prst="roundRect">
            <a:avLst>
              <a:gd name="adj" fmla="val 16667"/>
            </a:avLst>
          </a:prstGeom>
          <a:ln>
            <a:noFill/>
          </a:ln>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49" y="3916907"/>
            <a:ext cx="3539228" cy="2668139"/>
          </a:xfrm>
          <a:prstGeom prst="roundRect">
            <a:avLst>
              <a:gd name="adj" fmla="val 16667"/>
            </a:avLst>
          </a:prstGeom>
          <a:ln>
            <a:noFill/>
          </a:ln>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366" y="1287154"/>
            <a:ext cx="3142397" cy="4713595"/>
          </a:xfrm>
          <a:prstGeom prst="roundRect">
            <a:avLst>
              <a:gd name="adj" fmla="val 16667"/>
            </a:avLst>
          </a:prstGeom>
          <a:ln>
            <a:noFill/>
          </a:ln>
          <a:effectLst/>
        </p:spPr>
      </p:pic>
    </p:spTree>
    <p:extLst>
      <p:ext uri="{BB962C8B-B14F-4D97-AF65-F5344CB8AC3E}">
        <p14:creationId xmlns:p14="http://schemas.microsoft.com/office/powerpoint/2010/main" val="15150305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34034"/>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134034"/>
            <a:ext cx="2603500" cy="646331"/>
          </a:xfrm>
          <a:prstGeom prst="rect">
            <a:avLst/>
          </a:prstGeom>
          <a:noFill/>
        </p:spPr>
        <p:txBody>
          <a:bodyPr wrap="square" rtlCol="0">
            <a:spAutoFit/>
          </a:bodyPr>
          <a:lstStyle/>
          <a:p>
            <a:r>
              <a:rPr lang="en-US" dirty="0" smtClean="0"/>
              <a:t>Smilax rotundifolia</a:t>
            </a:r>
          </a:p>
          <a:p>
            <a:r>
              <a:rPr lang="en-US" b="1" dirty="0" smtClean="0"/>
              <a:t>Greenbriar</a:t>
            </a:r>
            <a:endParaRPr lang="en-US" b="1" dirty="0"/>
          </a:p>
        </p:txBody>
      </p:sp>
      <p:sp>
        <p:nvSpPr>
          <p:cNvPr id="5" name="TextBox 4"/>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2" name="Picture 1"/>
          <p:cNvPicPr>
            <a:picLocks noChangeAspect="1"/>
          </p:cNvPicPr>
          <p:nvPr/>
        </p:nvPicPr>
        <p:blipFill>
          <a:blip r:embed="rId3"/>
          <a:stretch>
            <a:fillRect/>
          </a:stretch>
        </p:blipFill>
        <p:spPr>
          <a:xfrm>
            <a:off x="801249" y="931861"/>
            <a:ext cx="4057652" cy="3043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4"/>
          <a:stretch>
            <a:fillRect/>
          </a:stretch>
        </p:blipFill>
        <p:spPr>
          <a:xfrm>
            <a:off x="4100952" y="4128771"/>
            <a:ext cx="3863096" cy="2564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rotWithShape="1">
          <a:blip r:embed="rId5"/>
          <a:srcRect r="9638" b="6626"/>
          <a:stretch/>
        </p:blipFill>
        <p:spPr>
          <a:xfrm>
            <a:off x="5003931" y="920065"/>
            <a:ext cx="3936870" cy="3055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565059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Z:\EPA Urban Waters\WCS Photos\130528 WCS 006.jpg"/>
          <p:cNvPicPr>
            <a:picLocks noChangeAspect="1" noChangeArrowheads="1"/>
          </p:cNvPicPr>
          <p:nvPr/>
        </p:nvPicPr>
        <p:blipFill>
          <a:blip r:embed="rId3" cstate="print"/>
          <a:srcRect l="10684" t="7722" r="37439" b="19184"/>
          <a:stretch>
            <a:fillRect/>
          </a:stretch>
        </p:blipFill>
        <p:spPr bwMode="auto">
          <a:xfrm>
            <a:off x="4414152" y="417062"/>
            <a:ext cx="2193472" cy="4121612"/>
          </a:xfrm>
          <a:prstGeom prst="roundRect">
            <a:avLst/>
          </a:prstGeom>
          <a:noFill/>
        </p:spPr>
      </p:pic>
      <p:sp>
        <p:nvSpPr>
          <p:cNvPr id="6" name="TextBox 5"/>
          <p:cNvSpPr txBox="1"/>
          <p:nvPr/>
        </p:nvSpPr>
        <p:spPr>
          <a:xfrm>
            <a:off x="533400" y="134034"/>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134034"/>
            <a:ext cx="1284514" cy="646331"/>
          </a:xfrm>
          <a:prstGeom prst="rect">
            <a:avLst/>
          </a:prstGeom>
          <a:noFill/>
        </p:spPr>
        <p:txBody>
          <a:bodyPr wrap="square" rtlCol="0">
            <a:spAutoFit/>
          </a:bodyPr>
          <a:lstStyle/>
          <a:p>
            <a:r>
              <a:rPr lang="en-US" dirty="0" smtClean="0"/>
              <a:t>Morus alba</a:t>
            </a:r>
          </a:p>
          <a:p>
            <a:r>
              <a:rPr lang="en-US" b="1" dirty="0" smtClean="0"/>
              <a:t>Mulberry</a:t>
            </a:r>
            <a:endParaRPr lang="en-US" b="1" dirty="0"/>
          </a:p>
        </p:txBody>
      </p:sp>
      <p:sp>
        <p:nvSpPr>
          <p:cNvPr id="5" name="TextBox 4"/>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6179" name="Picture 35" descr="http://www.hort.uconn.edu/plants/m/moralb/moralb09.jpg">
            <a:hlinkClick r:id="rId4"/>
          </p:cNvPr>
          <p:cNvPicPr>
            <a:picLocks noChangeAspect="1" noChangeArrowheads="1"/>
          </p:cNvPicPr>
          <p:nvPr/>
        </p:nvPicPr>
        <p:blipFill>
          <a:blip r:embed="rId5" cstate="print"/>
          <a:srcRect l="21778" t="19700"/>
          <a:stretch>
            <a:fillRect/>
          </a:stretch>
        </p:blipFill>
        <p:spPr bwMode="auto">
          <a:xfrm>
            <a:off x="4877140" y="4674504"/>
            <a:ext cx="3047319" cy="2085522"/>
          </a:xfrm>
          <a:prstGeom prst="roundRect">
            <a:avLst/>
          </a:prstGeom>
          <a:noFill/>
        </p:spPr>
      </p:pic>
      <p:pic>
        <p:nvPicPr>
          <p:cNvPr id="6181" name="Picture 37" descr="http://www.carolinanature.com/trees/moal3342.jpg">
            <a:hlinkClick r:id="rId6"/>
          </p:cNvPr>
          <p:cNvPicPr>
            <a:picLocks noChangeAspect="1" noChangeArrowheads="1"/>
          </p:cNvPicPr>
          <p:nvPr/>
        </p:nvPicPr>
        <p:blipFill>
          <a:blip r:embed="rId7" cstate="print"/>
          <a:srcRect t="8081" r="6926" b="3535"/>
          <a:stretch>
            <a:fillRect/>
          </a:stretch>
        </p:blipFill>
        <p:spPr bwMode="auto">
          <a:xfrm>
            <a:off x="6738256" y="2612578"/>
            <a:ext cx="2340428" cy="1905000"/>
          </a:xfrm>
          <a:prstGeom prst="roundRect">
            <a:avLst/>
          </a:prstGeom>
          <a:noFill/>
        </p:spPr>
      </p:pic>
      <p:pic>
        <p:nvPicPr>
          <p:cNvPr id="8" name="Picture 39" descr="http://okeechobee.ifas.ufl.edu/images/Mulberry_001.jpg">
            <a:hlinkClick r:id="rId8"/>
          </p:cNvPr>
          <p:cNvPicPr>
            <a:picLocks noChangeAspect="1" noChangeArrowheads="1"/>
          </p:cNvPicPr>
          <p:nvPr/>
        </p:nvPicPr>
        <p:blipFill>
          <a:blip r:embed="rId9" cstate="print"/>
          <a:srcRect l="7407" t="6944" r="7672" b="10913"/>
          <a:stretch>
            <a:fillRect/>
          </a:stretch>
        </p:blipFill>
        <p:spPr bwMode="auto">
          <a:xfrm>
            <a:off x="789212" y="2253340"/>
            <a:ext cx="3494314" cy="4506686"/>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34034"/>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134034"/>
            <a:ext cx="1845860" cy="646331"/>
          </a:xfrm>
          <a:prstGeom prst="rect">
            <a:avLst/>
          </a:prstGeom>
          <a:noFill/>
        </p:spPr>
        <p:txBody>
          <a:bodyPr wrap="square" rtlCol="0">
            <a:spAutoFit/>
          </a:bodyPr>
          <a:lstStyle/>
          <a:p>
            <a:r>
              <a:rPr lang="en-US" dirty="0" smtClean="0"/>
              <a:t>Vitus sp.</a:t>
            </a:r>
          </a:p>
          <a:p>
            <a:r>
              <a:rPr lang="en-US" b="1" dirty="0" smtClean="0"/>
              <a:t>Wild grapevine</a:t>
            </a:r>
            <a:endParaRPr lang="en-US" b="1" dirty="0"/>
          </a:p>
        </p:txBody>
      </p:sp>
      <p:sp>
        <p:nvSpPr>
          <p:cNvPr id="5" name="TextBox 4"/>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187" y="1081540"/>
            <a:ext cx="3970300" cy="2934063"/>
          </a:xfrm>
          <a:prstGeom prst="roundRect">
            <a:avLst>
              <a:gd name="adj" fmla="val 16667"/>
            </a:avLst>
          </a:prstGeom>
          <a:ln>
            <a:noFill/>
          </a:ln>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186" y="4185101"/>
            <a:ext cx="4031231" cy="2529597"/>
          </a:xfrm>
          <a:prstGeom prst="roundRect">
            <a:avLst>
              <a:gd name="adj" fmla="val 16667"/>
            </a:avLst>
          </a:prstGeom>
          <a:ln>
            <a:noFill/>
          </a:ln>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975" y="1378424"/>
            <a:ext cx="3065876" cy="4091766"/>
          </a:xfrm>
          <a:prstGeom prst="roundRect">
            <a:avLst>
              <a:gd name="adj" fmla="val 16667"/>
            </a:avLst>
          </a:prstGeom>
          <a:ln>
            <a:noFill/>
          </a:ln>
          <a:effectLst/>
        </p:spPr>
      </p:pic>
    </p:spTree>
    <p:extLst>
      <p:ext uri="{BB962C8B-B14F-4D97-AF65-F5344CB8AC3E}">
        <p14:creationId xmlns:p14="http://schemas.microsoft.com/office/powerpoint/2010/main" val="28175715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6393" y="114300"/>
            <a:ext cx="7811754" cy="584775"/>
          </a:xfrm>
          <a:prstGeom prst="rect">
            <a:avLst/>
          </a:prstGeom>
          <a:noFill/>
        </p:spPr>
        <p:txBody>
          <a:bodyPr wrap="none" rtlCol="0">
            <a:spAutoFit/>
          </a:bodyPr>
          <a:lstStyle/>
          <a:p>
            <a:pPr algn="ctr"/>
            <a:r>
              <a:rPr lang="en-US" sz="3200" b="1" dirty="0" smtClean="0">
                <a:solidFill>
                  <a:schemeClr val="tx1">
                    <a:lumMod val="65000"/>
                    <a:lumOff val="35000"/>
                  </a:schemeClr>
                </a:solidFill>
                <a:latin typeface="Century Gothic" pitchFamily="34" charset="0"/>
              </a:rPr>
              <a:t>In This Presentation You Have Learned:</a:t>
            </a:r>
            <a:endParaRPr lang="en-US" sz="3200" b="1" dirty="0">
              <a:solidFill>
                <a:schemeClr val="tx1">
                  <a:lumMod val="65000"/>
                  <a:lumOff val="35000"/>
                </a:schemeClr>
              </a:solidFill>
              <a:latin typeface="Century Gothic" pitchFamily="34" charset="0"/>
            </a:endParaRPr>
          </a:p>
        </p:txBody>
      </p:sp>
      <p:sp>
        <p:nvSpPr>
          <p:cNvPr id="12" name="Rectangle 11"/>
          <p:cNvSpPr/>
          <p:nvPr/>
        </p:nvSpPr>
        <p:spPr>
          <a:xfrm>
            <a:off x="1219200" y="1417320"/>
            <a:ext cx="7269480" cy="2400657"/>
          </a:xfrm>
          <a:prstGeom prst="rect">
            <a:avLst/>
          </a:prstGeom>
        </p:spPr>
        <p:txBody>
          <a:bodyPr wrap="square">
            <a:spAutoFit/>
          </a:bodyPr>
          <a:lstStyle/>
          <a:p>
            <a:pPr>
              <a:spcAft>
                <a:spcPts val="1200"/>
              </a:spcAft>
              <a:buFont typeface="Arial" pitchFamily="34" charset="0"/>
              <a:buChar char="•"/>
              <a:defRPr/>
            </a:pPr>
            <a:r>
              <a:rPr lang="en-US" sz="2400" dirty="0" smtClean="0">
                <a:latin typeface="Century Gothic" pitchFamily="34" charset="0"/>
              </a:rPr>
              <a:t>Why it is important to control invasive weeds in green </a:t>
            </a:r>
            <a:r>
              <a:rPr lang="en-US" sz="2400" dirty="0" err="1" smtClean="0">
                <a:latin typeface="Century Gothic" pitchFamily="34" charset="0"/>
              </a:rPr>
              <a:t>stormwater</a:t>
            </a:r>
            <a:r>
              <a:rPr lang="en-US" sz="2400" dirty="0" smtClean="0">
                <a:latin typeface="Century Gothic" pitchFamily="34" charset="0"/>
              </a:rPr>
              <a:t> infrastructure practices</a:t>
            </a:r>
          </a:p>
          <a:p>
            <a:pPr>
              <a:spcAft>
                <a:spcPts val="1200"/>
              </a:spcAft>
              <a:buFont typeface="Arial" pitchFamily="34" charset="0"/>
              <a:buChar char="•"/>
              <a:defRPr/>
            </a:pPr>
            <a:r>
              <a:rPr lang="en-US" sz="2400" dirty="0" smtClean="0">
                <a:latin typeface="Century Gothic" pitchFamily="34" charset="0"/>
              </a:rPr>
              <a:t>What are the characteristics of invasive weeds</a:t>
            </a:r>
          </a:p>
          <a:p>
            <a:pPr>
              <a:spcAft>
                <a:spcPts val="1200"/>
              </a:spcAft>
              <a:buFont typeface="Arial" pitchFamily="34" charset="0"/>
              <a:buChar char="•"/>
              <a:defRPr/>
            </a:pPr>
            <a:r>
              <a:rPr lang="en-US" sz="2400" dirty="0" smtClean="0">
                <a:latin typeface="Century Gothic" pitchFamily="34" charset="0"/>
              </a:rPr>
              <a:t>How to identify common invasive weeds  </a:t>
            </a:r>
          </a:p>
          <a:p>
            <a:pPr>
              <a:buFont typeface="Arial" pitchFamily="34" charset="0"/>
              <a:buChar char="•"/>
              <a:defRPr/>
            </a:pPr>
            <a:r>
              <a:rPr lang="en-US" sz="2400" dirty="0" smtClean="0">
                <a:latin typeface="Century Gothic" pitchFamily="34" charset="0"/>
              </a:rPr>
              <a:t>Best practices for invasive weed removal</a:t>
            </a:r>
          </a:p>
        </p:txBody>
      </p:sp>
      <p:grpSp>
        <p:nvGrpSpPr>
          <p:cNvPr id="2" name="Group 12"/>
          <p:cNvGrpSpPr/>
          <p:nvPr/>
        </p:nvGrpSpPr>
        <p:grpSpPr>
          <a:xfrm>
            <a:off x="463345" y="4404360"/>
            <a:ext cx="8566968" cy="2412075"/>
            <a:chOff x="347885" y="4835236"/>
            <a:chExt cx="7557247" cy="2022764"/>
          </a:xfrm>
        </p:grpSpPr>
        <p:sp>
          <p:nvSpPr>
            <p:cNvPr id="14" name="Rectangle 13"/>
            <p:cNvSpPr/>
            <p:nvPr/>
          </p:nvSpPr>
          <p:spPr>
            <a:xfrm>
              <a:off x="347885" y="4835236"/>
              <a:ext cx="7557247" cy="20227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900"/>
                </a:solidFill>
              </a:endParaRPr>
            </a:p>
          </p:txBody>
        </p:sp>
        <p:pic>
          <p:nvPicPr>
            <p:cNvPr id="15" name="Picture 2" descr="http://farm3.staticflickr.com/2627/3777125823_970f9dda2a.jpg"/>
            <p:cNvPicPr>
              <a:picLocks noChangeAspect="1" noChangeArrowheads="1"/>
            </p:cNvPicPr>
            <p:nvPr/>
          </p:nvPicPr>
          <p:blipFill>
            <a:blip r:embed="rId3"/>
            <a:srcRect/>
            <a:stretch>
              <a:fillRect/>
            </a:stretch>
          </p:blipFill>
          <p:spPr bwMode="auto">
            <a:xfrm>
              <a:off x="526515" y="5041971"/>
              <a:ext cx="2199698" cy="1649774"/>
            </a:xfrm>
            <a:prstGeom prst="roundRect">
              <a:avLst/>
            </a:prstGeom>
            <a:noFill/>
          </p:spPr>
        </p:pic>
        <p:pic>
          <p:nvPicPr>
            <p:cNvPr id="16" name="Picture 4" descr="http://155.247.107.222/tvssi/images/villanova_site1.jpg"/>
            <p:cNvPicPr>
              <a:picLocks noChangeAspect="1" noChangeArrowheads="1"/>
            </p:cNvPicPr>
            <p:nvPr/>
          </p:nvPicPr>
          <p:blipFill>
            <a:blip r:embed="rId4"/>
            <a:srcRect/>
            <a:stretch>
              <a:fillRect/>
            </a:stretch>
          </p:blipFill>
          <p:spPr bwMode="auto">
            <a:xfrm>
              <a:off x="2895641" y="4987636"/>
              <a:ext cx="2251110" cy="1703966"/>
            </a:xfrm>
            <a:prstGeom prst="roundRect">
              <a:avLst/>
            </a:prstGeom>
            <a:noFill/>
          </p:spPr>
        </p:pic>
        <p:pic>
          <p:nvPicPr>
            <p:cNvPr id="17" name="Picture 6" descr="http://www.jcwp.org/Huntingdon_Co._AMD_013.jpg"/>
            <p:cNvPicPr>
              <a:picLocks noChangeAspect="1" noChangeArrowheads="1"/>
            </p:cNvPicPr>
            <p:nvPr/>
          </p:nvPicPr>
          <p:blipFill>
            <a:blip r:embed="rId5"/>
            <a:srcRect/>
            <a:stretch>
              <a:fillRect/>
            </a:stretch>
          </p:blipFill>
          <p:spPr bwMode="auto">
            <a:xfrm>
              <a:off x="5289291" y="4981959"/>
              <a:ext cx="2485483" cy="1657859"/>
            </a:xfrm>
            <a:prstGeom prst="roundRect">
              <a:avLst/>
            </a:prstGeom>
            <a:noFill/>
          </p:spPr>
        </p:pic>
      </p:gr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lid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62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5641" y="195580"/>
            <a:ext cx="7771170" cy="685800"/>
          </a:xfrm>
        </p:spPr>
        <p:txBody>
          <a:bodyPr/>
          <a:lstStyle/>
          <a:p>
            <a:pPr algn="ctr"/>
            <a:r>
              <a:rPr lang="en-US" sz="3600" dirty="0" smtClean="0">
                <a:solidFill>
                  <a:schemeClr val="tx1">
                    <a:lumMod val="65000"/>
                    <a:lumOff val="35000"/>
                  </a:schemeClr>
                </a:solidFill>
                <a:latin typeface="Century Gothic" pitchFamily="34" charset="0"/>
              </a:rPr>
              <a:t>Here Come the Weeds….</a:t>
            </a:r>
            <a:endParaRPr lang="en-US" sz="3600" dirty="0">
              <a:solidFill>
                <a:schemeClr val="tx1">
                  <a:lumMod val="65000"/>
                  <a:lumOff val="35000"/>
                </a:schemeClr>
              </a:solidFill>
              <a:latin typeface="Century Gothic" pitchFamily="34" charset="0"/>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5000" name="Picture 8" descr="http://blogs.courier-journal.com/watchdogearth/files/2012/09/garden1-e1348173312882-225x300.jpg"/>
          <p:cNvPicPr>
            <a:picLocks noChangeAspect="1" noChangeArrowheads="1"/>
          </p:cNvPicPr>
          <p:nvPr/>
        </p:nvPicPr>
        <p:blipFill>
          <a:blip r:embed="rId3"/>
          <a:srcRect/>
          <a:stretch>
            <a:fillRect/>
          </a:stretch>
        </p:blipFill>
        <p:spPr bwMode="auto">
          <a:xfrm>
            <a:off x="507997" y="1079500"/>
            <a:ext cx="2143125" cy="2857500"/>
          </a:xfrm>
          <a:prstGeom prst="roundRect">
            <a:avLst/>
          </a:prstGeom>
          <a:noFill/>
        </p:spPr>
      </p:pic>
      <p:pic>
        <p:nvPicPr>
          <p:cNvPr id="85002" name="Picture 10" descr="https://encrypted-tbn2.gstatic.com/images?q=tbn:ANd9GcSm3b2arghEGdS_TMtsG9XirdLp2dfaC9QX_ywzAlPLVFV892lt0Q"/>
          <p:cNvPicPr>
            <a:picLocks noChangeAspect="1" noChangeArrowheads="1"/>
          </p:cNvPicPr>
          <p:nvPr/>
        </p:nvPicPr>
        <p:blipFill>
          <a:blip r:embed="rId4"/>
          <a:srcRect b="9645"/>
          <a:stretch>
            <a:fillRect/>
          </a:stretch>
        </p:blipFill>
        <p:spPr bwMode="auto">
          <a:xfrm>
            <a:off x="2878639" y="1436560"/>
            <a:ext cx="3445961" cy="1975082"/>
          </a:xfrm>
          <a:prstGeom prst="roundRect">
            <a:avLst/>
          </a:prstGeom>
          <a:noFill/>
        </p:spPr>
      </p:pic>
      <p:pic>
        <p:nvPicPr>
          <p:cNvPr id="85004" name="Picture 12" descr="https://encrypted-tbn3.gstatic.com/images?q=tbn:ANd9GcQCY5Wkd5NSGzrXmqlsuxiblQajmvexkEDQfyQZNpRPkVAJkzzVdw"/>
          <p:cNvPicPr>
            <a:picLocks noChangeAspect="1" noChangeArrowheads="1"/>
          </p:cNvPicPr>
          <p:nvPr/>
        </p:nvPicPr>
        <p:blipFill>
          <a:blip r:embed="rId5"/>
          <a:srcRect/>
          <a:stretch>
            <a:fillRect/>
          </a:stretch>
        </p:blipFill>
        <p:spPr bwMode="auto">
          <a:xfrm>
            <a:off x="6524625" y="1445312"/>
            <a:ext cx="2466975" cy="1847851"/>
          </a:xfrm>
          <a:prstGeom prst="roundRect">
            <a:avLst/>
          </a:prstGeom>
          <a:noFill/>
        </p:spPr>
      </p:pic>
      <p:sp>
        <p:nvSpPr>
          <p:cNvPr id="11" name="TextBox 10"/>
          <p:cNvSpPr txBox="1"/>
          <p:nvPr/>
        </p:nvSpPr>
        <p:spPr>
          <a:xfrm>
            <a:off x="660401" y="3973286"/>
            <a:ext cx="7971970" cy="2508379"/>
          </a:xfrm>
          <a:prstGeom prst="rect">
            <a:avLst/>
          </a:prstGeom>
          <a:noFill/>
        </p:spPr>
        <p:txBody>
          <a:bodyPr wrap="square" rtlCol="0">
            <a:spAutoFit/>
          </a:bodyPr>
          <a:lstStyle/>
          <a:p>
            <a:pPr>
              <a:buFont typeface="Arial" pitchFamily="34" charset="0"/>
              <a:buChar char="•"/>
            </a:pPr>
            <a:r>
              <a:rPr lang="en-US" dirty="0" smtClean="0"/>
              <a:t> </a:t>
            </a:r>
            <a:r>
              <a:rPr lang="en-US" sz="2400" b="1" dirty="0" smtClean="0"/>
              <a:t>Decisions to be made</a:t>
            </a:r>
            <a:r>
              <a:rPr lang="en-US" sz="2000" dirty="0" smtClean="0"/>
              <a:t>:</a:t>
            </a:r>
            <a:endParaRPr lang="en-US" dirty="0" smtClean="0"/>
          </a:p>
          <a:p>
            <a:pPr lvl="1">
              <a:spcAft>
                <a:spcPts val="600"/>
              </a:spcAft>
              <a:buFont typeface="Arial" pitchFamily="34" charset="0"/>
              <a:buChar char="•"/>
            </a:pPr>
            <a:r>
              <a:rPr lang="en-US" dirty="0" smtClean="0"/>
              <a:t> </a:t>
            </a:r>
            <a:r>
              <a:rPr lang="en-US" sz="2000" dirty="0" smtClean="0"/>
              <a:t>How do I want this garden to look: prim and neat or natural and wild?</a:t>
            </a:r>
          </a:p>
          <a:p>
            <a:pPr lvl="1">
              <a:spcAft>
                <a:spcPts val="600"/>
              </a:spcAft>
              <a:buFont typeface="Arial" pitchFamily="34" charset="0"/>
              <a:buChar char="•"/>
            </a:pPr>
            <a:r>
              <a:rPr lang="en-US" sz="2000" dirty="0" smtClean="0"/>
              <a:t> Are there plants in there that could impact streams, rivers or woods near by? </a:t>
            </a:r>
          </a:p>
          <a:p>
            <a:pPr lvl="1">
              <a:spcAft>
                <a:spcPts val="600"/>
              </a:spcAft>
              <a:buFont typeface="Arial" pitchFamily="34" charset="0"/>
              <a:buChar char="•"/>
            </a:pPr>
            <a:r>
              <a:rPr lang="en-US" sz="2000" dirty="0" smtClean="0"/>
              <a:t> How much maintenance to I want to do to keep this garden exactly the same as it was designed?</a:t>
            </a:r>
          </a:p>
          <a:p>
            <a:pPr lvl="1"/>
            <a:r>
              <a:rPr lang="en-US" dirty="0" smtClean="0"/>
              <a:t>  </a:t>
            </a:r>
            <a:endParaRPr lang="en-US" dirty="0"/>
          </a:p>
        </p:txBody>
      </p:sp>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60401" y="175578"/>
            <a:ext cx="7771170" cy="685800"/>
          </a:xfrm>
        </p:spPr>
        <p:txBody>
          <a:bodyPr/>
          <a:lstStyle/>
          <a:p>
            <a:pPr algn="ctr"/>
            <a:r>
              <a:rPr lang="en-US" sz="3600" dirty="0" smtClean="0">
                <a:solidFill>
                  <a:schemeClr val="tx1">
                    <a:lumMod val="65000"/>
                    <a:lumOff val="35000"/>
                  </a:schemeClr>
                </a:solidFill>
                <a:latin typeface="Century Gothic" pitchFamily="34" charset="0"/>
              </a:rPr>
              <a:t>Pre- and Post-Establishment</a:t>
            </a:r>
            <a:endParaRPr lang="en-US" sz="3600" dirty="0">
              <a:solidFill>
                <a:schemeClr val="tx1">
                  <a:lumMod val="65000"/>
                  <a:lumOff val="35000"/>
                </a:schemeClr>
              </a:solidFill>
              <a:latin typeface="Century Gothic" pitchFamily="34" charset="0"/>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TextBox 10"/>
          <p:cNvSpPr txBox="1"/>
          <p:nvPr/>
        </p:nvSpPr>
        <p:spPr>
          <a:xfrm>
            <a:off x="407036" y="866549"/>
            <a:ext cx="8523604" cy="3539430"/>
          </a:xfrm>
          <a:prstGeom prst="rect">
            <a:avLst/>
          </a:prstGeom>
          <a:noFill/>
        </p:spPr>
        <p:txBody>
          <a:bodyPr wrap="square" rtlCol="0">
            <a:spAutoFit/>
          </a:bodyPr>
          <a:lstStyle/>
          <a:p>
            <a:pPr>
              <a:buFont typeface="Arial" pitchFamily="34" charset="0"/>
              <a:buChar char="•"/>
            </a:pPr>
            <a:r>
              <a:rPr lang="en-US" sz="1600" dirty="0" smtClean="0">
                <a:latin typeface="Century Gothic" pitchFamily="34" charset="0"/>
              </a:rPr>
              <a:t> </a:t>
            </a:r>
            <a:r>
              <a:rPr lang="en-US" sz="2400" b="1" dirty="0"/>
              <a:t>Establishment</a:t>
            </a:r>
          </a:p>
          <a:p>
            <a:pPr lvl="1">
              <a:buFont typeface="Arial" pitchFamily="34" charset="0"/>
              <a:buChar char="•"/>
            </a:pPr>
            <a:r>
              <a:rPr lang="en-US" sz="2400" dirty="0"/>
              <a:t>Bare soil gives a large area for non-target vegetation to grow</a:t>
            </a:r>
          </a:p>
          <a:p>
            <a:pPr lvl="1">
              <a:buFont typeface="Arial" pitchFamily="34" charset="0"/>
              <a:buChar char="•"/>
            </a:pPr>
            <a:r>
              <a:rPr lang="en-US" sz="2400" dirty="0"/>
              <a:t>More challenging to </a:t>
            </a:r>
            <a:r>
              <a:rPr lang="en-US" sz="2400" dirty="0" smtClean="0"/>
              <a:t>control</a:t>
            </a:r>
          </a:p>
          <a:p>
            <a:pPr lvl="1">
              <a:buFont typeface="Arial" pitchFamily="34" charset="0"/>
              <a:buChar char="•"/>
            </a:pPr>
            <a:endParaRPr lang="en-US" sz="900" dirty="0"/>
          </a:p>
          <a:p>
            <a:pPr>
              <a:buFont typeface="Arial" pitchFamily="34" charset="0"/>
              <a:buChar char="•"/>
            </a:pPr>
            <a:r>
              <a:rPr lang="en-US" sz="2400" b="1" dirty="0"/>
              <a:t>Post-Establishment</a:t>
            </a:r>
          </a:p>
          <a:p>
            <a:pPr lvl="1">
              <a:buFont typeface="Arial" pitchFamily="34" charset="0"/>
              <a:buChar char="•"/>
            </a:pPr>
            <a:r>
              <a:rPr lang="en-US" sz="2400" dirty="0"/>
              <a:t>Smaller area for non-target vegetation to grow</a:t>
            </a:r>
          </a:p>
          <a:p>
            <a:pPr lvl="1">
              <a:buFont typeface="Arial" pitchFamily="34" charset="0"/>
              <a:buChar char="•"/>
            </a:pPr>
            <a:r>
              <a:rPr lang="en-US" sz="2400" dirty="0"/>
              <a:t>Less challenging to control</a:t>
            </a:r>
          </a:p>
          <a:p>
            <a:pPr lvl="1">
              <a:buFont typeface="Arial" pitchFamily="34" charset="0"/>
              <a:buChar char="•"/>
            </a:pPr>
            <a:r>
              <a:rPr lang="en-US" sz="2400" dirty="0"/>
              <a:t>Non-target vegetation can be challenging to find/identify once target vegetation has established</a:t>
            </a:r>
          </a:p>
          <a:p>
            <a:pPr lvl="1"/>
            <a:r>
              <a:rPr lang="en-US" dirty="0" smtClean="0"/>
              <a:t>  </a:t>
            </a:r>
            <a:endParaRPr lang="en-US" dirty="0"/>
          </a:p>
        </p:txBody>
      </p:sp>
      <p:pic>
        <p:nvPicPr>
          <p:cNvPr id="1028" name="Picture 4" descr="C:\Users\lmastropolo\Desktop\1508_243-1-2_PP4.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81"/>
          <a:stretch/>
        </p:blipFill>
        <p:spPr bwMode="auto">
          <a:xfrm>
            <a:off x="4229099" y="3946615"/>
            <a:ext cx="3971249" cy="2578893"/>
          </a:xfrm>
          <a:prstGeom prst="roundRect">
            <a:avLst/>
          </a:prstGeom>
          <a:noFill/>
          <a:extLst>
            <a:ext uri="{909E8E84-426E-40dd-AFC4-6F175D3DCCD1}">
              <a14:hiddenFill xmlns:a14="http://schemas.microsoft.com/office/drawing/2010/main">
                <a:solidFill>
                  <a:srgbClr val="FFFFFF"/>
                </a:solidFill>
              </a14:hiddenFill>
            </a:ext>
          </a:extLst>
        </p:spPr>
      </p:pic>
      <p:pic>
        <p:nvPicPr>
          <p:cNvPr id="1029" name="Picture 5" descr="P:\PROPOSALS\#990328 Bethlehem Stormwater Engineer RFQ-RFP\Interview\photos\Mayfair scho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6" y="3977095"/>
            <a:ext cx="3438524" cy="2578893"/>
          </a:xfrm>
          <a:prstGeom prst="round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80418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ing-1.jpg"/>
          <p:cNvPicPr>
            <a:picLocks noChangeAspect="1"/>
          </p:cNvPicPr>
          <p:nvPr/>
        </p:nvPicPr>
        <p:blipFill>
          <a:blip r:embed="rId3"/>
          <a:srcRect l="8278" t="6130" r="8260" b="5124"/>
          <a:stretch>
            <a:fillRect/>
          </a:stretch>
        </p:blipFill>
        <p:spPr>
          <a:xfrm>
            <a:off x="1504043" y="1233281"/>
            <a:ext cx="5998028" cy="4713514"/>
          </a:xfrm>
          <a:prstGeom prst="roundRect">
            <a:avLst/>
          </a:prstGeom>
        </p:spPr>
      </p:pic>
      <p:sp>
        <p:nvSpPr>
          <p:cNvPr id="2" name="Title 1"/>
          <p:cNvSpPr>
            <a:spLocks noGrp="1"/>
          </p:cNvSpPr>
          <p:nvPr>
            <p:ph type="ctrTitle"/>
          </p:nvPr>
        </p:nvSpPr>
        <p:spPr>
          <a:xfrm>
            <a:off x="402770" y="172707"/>
            <a:ext cx="8436428" cy="798286"/>
          </a:xfrm>
        </p:spPr>
        <p:txBody>
          <a:bodyPr/>
          <a:lstStyle/>
          <a:p>
            <a:r>
              <a:rPr lang="en-US" sz="3600" b="1" dirty="0" smtClean="0">
                <a:solidFill>
                  <a:schemeClr val="tx1">
                    <a:lumMod val="65000"/>
                    <a:lumOff val="35000"/>
                  </a:schemeClr>
                </a:solidFill>
                <a:latin typeface="Century Gothic" pitchFamily="34" charset="0"/>
                <a:cs typeface="Arial" panose="020B0604020202020204" pitchFamily="34" charset="0"/>
              </a:rPr>
              <a:t>What Do We Plant in a Rain Garden?</a:t>
            </a:r>
            <a:endParaRPr lang="en-US" sz="3600" b="1" dirty="0">
              <a:solidFill>
                <a:schemeClr val="tx1">
                  <a:lumMod val="65000"/>
                  <a:lumOff val="35000"/>
                </a:schemeClr>
              </a:solidFill>
              <a:latin typeface="Century Gothic" pitchFamily="34" charset="0"/>
              <a:cs typeface="Arial" panose="020B0604020202020204" pitchFamily="34" charset="0"/>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999" y="199881"/>
            <a:ext cx="7772400" cy="1398423"/>
          </a:xfrm>
        </p:spPr>
        <p:txBody>
          <a:bodyPr>
            <a:normAutofit fontScale="90000"/>
          </a:bodyPr>
          <a:lstStyle/>
          <a:p>
            <a:r>
              <a:rPr lang="en-US" sz="4000" b="1" dirty="0" smtClean="0">
                <a:solidFill>
                  <a:schemeClr val="tx1">
                    <a:lumMod val="65000"/>
                    <a:lumOff val="35000"/>
                  </a:schemeClr>
                </a:solidFill>
                <a:latin typeface="Century Gothic" pitchFamily="34" charset="0"/>
              </a:rPr>
              <a:t>Perennial Plants </a:t>
            </a:r>
            <a:r>
              <a:rPr lang="en-US" b="1" dirty="0" smtClean="0">
                <a:solidFill>
                  <a:srgbClr val="004080"/>
                </a:solidFill>
              </a:rPr>
              <a:t/>
            </a:r>
            <a:br>
              <a:rPr lang="en-US" b="1" dirty="0" smtClean="0">
                <a:solidFill>
                  <a:srgbClr val="004080"/>
                </a:solidFill>
              </a:rPr>
            </a:br>
            <a:r>
              <a:rPr lang="en-US" b="1" dirty="0" smtClean="0">
                <a:solidFill>
                  <a:srgbClr val="004080"/>
                </a:solidFill>
              </a:rPr>
              <a:t/>
            </a:r>
            <a:br>
              <a:rPr lang="en-US" b="1" dirty="0" smtClean="0">
                <a:solidFill>
                  <a:srgbClr val="004080"/>
                </a:solidFill>
              </a:rPr>
            </a:br>
            <a:r>
              <a:rPr lang="en-US" b="1" dirty="0" smtClean="0">
                <a:solidFill>
                  <a:srgbClr val="004080"/>
                </a:solidFill>
              </a:rPr>
              <a:t/>
            </a:r>
            <a:br>
              <a:rPr lang="en-US" b="1" dirty="0" smtClean="0">
                <a:solidFill>
                  <a:srgbClr val="004080"/>
                </a:solidFill>
              </a:rPr>
            </a:br>
            <a:endParaRPr lang="en-US" dirty="0">
              <a:solidFill>
                <a:srgbClr val="004080"/>
              </a:solidFill>
            </a:endParaRPr>
          </a:p>
        </p:txBody>
      </p:sp>
      <p:sp>
        <p:nvSpPr>
          <p:cNvPr id="3" name="Subtitle 2"/>
          <p:cNvSpPr>
            <a:spLocks noGrp="1"/>
          </p:cNvSpPr>
          <p:nvPr>
            <p:ph type="subTitle" idx="1"/>
          </p:nvPr>
        </p:nvSpPr>
        <p:spPr>
          <a:xfrm>
            <a:off x="507999" y="1079500"/>
            <a:ext cx="8280401" cy="2120900"/>
          </a:xfrm>
        </p:spPr>
        <p:txBody>
          <a:bodyPr>
            <a:normAutofit fontScale="85000" lnSpcReduction="20000"/>
          </a:bodyPr>
          <a:lstStyle/>
          <a:p>
            <a:pPr algn="l">
              <a:buFont typeface="Arial" pitchFamily="34" charset="0"/>
              <a:buChar char="•"/>
            </a:pPr>
            <a:r>
              <a:rPr lang="en-US" sz="3300" dirty="0" smtClean="0">
                <a:solidFill>
                  <a:schemeClr val="tx1"/>
                </a:solidFill>
              </a:rPr>
              <a:t>Plant will live for many years. </a:t>
            </a:r>
          </a:p>
          <a:p>
            <a:pPr algn="l">
              <a:buFont typeface="Arial" pitchFamily="34" charset="0"/>
              <a:buChar char="•"/>
            </a:pPr>
            <a:r>
              <a:rPr lang="en-US" sz="3300" dirty="0" smtClean="0">
                <a:solidFill>
                  <a:schemeClr val="tx1"/>
                </a:solidFill>
              </a:rPr>
              <a:t>Top portion of the plant dies off in the winter, but root system stays alive.</a:t>
            </a:r>
          </a:p>
          <a:p>
            <a:pPr algn="l">
              <a:buFont typeface="Arial" pitchFamily="34" charset="0"/>
              <a:buChar char="•"/>
            </a:pPr>
            <a:r>
              <a:rPr lang="en-US" sz="3300" dirty="0" smtClean="0">
                <a:solidFill>
                  <a:schemeClr val="tx1"/>
                </a:solidFill>
              </a:rPr>
              <a:t>Plant gets bigger every year.</a:t>
            </a:r>
          </a:p>
          <a:p>
            <a:pPr algn="l">
              <a:buFont typeface="Arial" pitchFamily="34" charset="0"/>
              <a:buChar char="•"/>
            </a:pPr>
            <a:r>
              <a:rPr lang="en-US" sz="3300" dirty="0" smtClean="0">
                <a:solidFill>
                  <a:schemeClr val="tx1"/>
                </a:solidFill>
              </a:rPr>
              <a:t>May spread by seed or rhizome</a:t>
            </a:r>
          </a:p>
          <a:p>
            <a:pPr algn="l">
              <a:buFont typeface="Arial" pitchFamily="34" charset="0"/>
              <a:buChar char="•"/>
            </a:pPr>
            <a:endParaRPr lang="en-US" dirty="0" smtClean="0">
              <a:solidFill>
                <a:schemeClr val="tx1"/>
              </a:solidFill>
            </a:endParaRPr>
          </a:p>
          <a:p>
            <a:pPr algn="l">
              <a:buFont typeface="Arial" pitchFamily="34" charset="0"/>
              <a:buChar char="•"/>
            </a:pPr>
            <a:endParaRPr lang="en-US" dirty="0" smtClean="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3075" name="Picture 3" descr="C:\Users\lmastropolo\Desktop\echinacea_fie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384652"/>
            <a:ext cx="5372100" cy="3244748"/>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520" y="213360"/>
            <a:ext cx="7665720" cy="3448051"/>
          </a:xfrm>
        </p:spPr>
        <p:txBody>
          <a:bodyPr>
            <a:normAutofit fontScale="90000"/>
          </a:bodyPr>
          <a:lstStyle/>
          <a:p>
            <a:r>
              <a:rPr lang="en-US" sz="4000" b="1" dirty="0" smtClean="0">
                <a:solidFill>
                  <a:schemeClr val="tx1">
                    <a:lumMod val="65000"/>
                    <a:lumOff val="35000"/>
                  </a:schemeClr>
                </a:solidFill>
                <a:latin typeface="Century Gothic" pitchFamily="34" charset="0"/>
              </a:rPr>
              <a:t>Perennials: </a:t>
            </a:r>
            <a:br>
              <a:rPr lang="en-US" sz="4000" b="1" dirty="0" smtClean="0">
                <a:solidFill>
                  <a:schemeClr val="tx1">
                    <a:lumMod val="65000"/>
                    <a:lumOff val="35000"/>
                  </a:schemeClr>
                </a:solidFill>
                <a:latin typeface="Century Gothic" pitchFamily="34" charset="0"/>
              </a:rPr>
            </a:br>
            <a:r>
              <a:rPr lang="en-US" sz="4000" b="1" dirty="0" smtClean="0">
                <a:solidFill>
                  <a:schemeClr val="tx1">
                    <a:lumMod val="65000"/>
                    <a:lumOff val="35000"/>
                  </a:schemeClr>
                </a:solidFill>
                <a:latin typeface="Century Gothic" pitchFamily="34" charset="0"/>
              </a:rPr>
              <a:t>Tolerant  to Both Drought and Wet</a:t>
            </a:r>
            <a:r>
              <a:rPr lang="en-US" b="1" dirty="0" smtClean="0"/>
              <a:t/>
            </a:r>
            <a:br>
              <a:rPr lang="en-US" b="1" dirty="0" smtClean="0"/>
            </a:br>
            <a:r>
              <a:rPr lang="en-US" b="1" dirty="0" smtClean="0"/>
              <a:t/>
            </a:r>
            <a:br>
              <a:rPr lang="en-US" b="1" dirty="0" smtClean="0"/>
            </a:br>
            <a:r>
              <a:rPr lang="en-US" b="1" dirty="0" smtClean="0"/>
              <a:t/>
            </a:r>
            <a:br>
              <a:rPr lang="en-US" b="1" dirty="0" smtClean="0"/>
            </a:br>
            <a:endParaRPr lang="en-US" b="1" dirty="0"/>
          </a:p>
        </p:txBody>
      </p:sp>
      <p:sp>
        <p:nvSpPr>
          <p:cNvPr id="3" name="Subtitle 2"/>
          <p:cNvSpPr>
            <a:spLocks noGrp="1"/>
          </p:cNvSpPr>
          <p:nvPr>
            <p:ph type="subTitle" idx="1"/>
          </p:nvPr>
        </p:nvSpPr>
        <p:spPr>
          <a:xfrm>
            <a:off x="580571" y="2079897"/>
            <a:ext cx="4232730" cy="3434443"/>
          </a:xfrm>
        </p:spPr>
        <p:txBody>
          <a:bodyPr>
            <a:normAutofit/>
          </a:bodyPr>
          <a:lstStyle/>
          <a:p>
            <a:pPr algn="l"/>
            <a:r>
              <a:rPr lang="en-US" sz="2800" dirty="0" smtClean="0">
                <a:solidFill>
                  <a:schemeClr val="tx1"/>
                </a:solidFill>
              </a:rPr>
              <a:t>Once </a:t>
            </a:r>
            <a:r>
              <a:rPr lang="en-US" sz="2800" b="1" i="1" dirty="0" smtClean="0">
                <a:solidFill>
                  <a:schemeClr val="tx1"/>
                </a:solidFill>
              </a:rPr>
              <a:t>established</a:t>
            </a:r>
            <a:r>
              <a:rPr lang="en-US" sz="2800" dirty="0" smtClean="0">
                <a:solidFill>
                  <a:schemeClr val="tx1"/>
                </a:solidFill>
              </a:rPr>
              <a:t>, can handle extended periods of time without water but can also take occasional </a:t>
            </a:r>
            <a:r>
              <a:rPr lang="en-US" sz="2800" b="1" i="1" dirty="0" smtClean="0">
                <a:solidFill>
                  <a:schemeClr val="tx1"/>
                </a:solidFill>
              </a:rPr>
              <a:t>inundation </a:t>
            </a:r>
            <a:r>
              <a:rPr lang="en-US" sz="2800" i="1" dirty="0" smtClean="0">
                <a:solidFill>
                  <a:schemeClr val="tx1"/>
                </a:solidFill>
              </a:rPr>
              <a:t>(soils are saturated after a rain event)</a:t>
            </a:r>
            <a:r>
              <a:rPr lang="en-US" sz="2800" dirty="0" smtClean="0">
                <a:solidFill>
                  <a:schemeClr val="tx1"/>
                </a:solidFill>
              </a:rPr>
              <a:t>. </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4" name="Picture 4" descr="http://www.northcreeknurseries.com/_ccLib/image/plants/DETA-170.jpg"/>
          <p:cNvPicPr>
            <a:picLocks noChangeAspect="1" noChangeArrowheads="1"/>
          </p:cNvPicPr>
          <p:nvPr/>
        </p:nvPicPr>
        <p:blipFill>
          <a:blip r:embed="rId3" cstate="print"/>
          <a:srcRect/>
          <a:stretch>
            <a:fillRect/>
          </a:stretch>
        </p:blipFill>
        <p:spPr bwMode="auto">
          <a:xfrm>
            <a:off x="5211896" y="1965960"/>
            <a:ext cx="3386004" cy="3600451"/>
          </a:xfrm>
          <a:prstGeom prst="roundRect">
            <a:avLst/>
          </a:prstGeom>
          <a:noFill/>
        </p:spPr>
      </p:pic>
      <p:cxnSp>
        <p:nvCxnSpPr>
          <p:cNvPr id="5" name="Straight Connector 4"/>
          <p:cNvCxnSpPr/>
          <p:nvPr/>
        </p:nvCxnSpPr>
        <p:spPr>
          <a:xfrm>
            <a:off x="463344" y="141012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HS_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7826</TotalTime>
  <Words>4536</Words>
  <Application>Microsoft Macintosh PowerPoint</Application>
  <PresentationFormat>On-screen Show (4:3)</PresentationFormat>
  <Paragraphs>380</Paragraphs>
  <Slides>47</Slides>
  <Notes>47</Notes>
  <HiddenSlides>0</HiddenSlides>
  <MMClips>0</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Office Theme</vt:lpstr>
      <vt:lpstr>1_Office Theme</vt:lpstr>
      <vt:lpstr>PHS_PPTtemplate</vt:lpstr>
      <vt:lpstr>PowerPoint Presentation</vt:lpstr>
      <vt:lpstr>PowerPoint Presentation</vt:lpstr>
      <vt:lpstr>PowerPoint Presentation</vt:lpstr>
      <vt:lpstr>PowerPoint Presentation</vt:lpstr>
      <vt:lpstr>PowerPoint Presentation</vt:lpstr>
      <vt:lpstr>PowerPoint Presentation</vt:lpstr>
      <vt:lpstr>What Do We Plant in a Rain Garden?</vt:lpstr>
      <vt:lpstr>Perennial Plants    </vt:lpstr>
      <vt:lpstr>Perennials:  Tolerant  to Both Drought and Wet   </vt:lpstr>
      <vt:lpstr>Perennials –  Height Taller than the Depth of Ponding  </vt:lpstr>
      <vt:lpstr>   </vt:lpstr>
      <vt:lpstr>Annual Plants</vt:lpstr>
      <vt:lpstr>Non-Native Invasive Plants</vt:lpstr>
      <vt:lpstr>Weeds</vt:lpstr>
      <vt:lpstr>Weed Management</vt:lpstr>
      <vt:lpstr>Hand Pulling</vt:lpstr>
      <vt:lpstr>Hand Tools for Weed Management</vt:lpstr>
      <vt:lpstr>Hand Tools for Weed Management</vt:lpstr>
      <vt:lpstr>PowerPoint Presentation</vt:lpstr>
      <vt:lpstr>PowerPoint Presentation</vt:lpstr>
      <vt:lpstr>Mechanical Tools for Weed Management</vt:lpstr>
      <vt:lpstr>Chemical Weed Removal</vt:lpstr>
      <vt:lpstr>Weed Species Often Treated  with Chemicals</vt:lpstr>
      <vt:lpstr>Integrated Weed Management</vt:lpstr>
      <vt:lpstr> Non-Native Invasive Plants and  Common Weeds You May Find in Bioretention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Hort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Jaime Zucker</dc:creator>
  <cp:lastModifiedBy>Barry Lewis</cp:lastModifiedBy>
  <cp:revision>643</cp:revision>
  <cp:lastPrinted>2012-11-01T13:54:03Z</cp:lastPrinted>
  <dcterms:created xsi:type="dcterms:W3CDTF">2013-04-05T15:03:41Z</dcterms:created>
  <dcterms:modified xsi:type="dcterms:W3CDTF">2017-06-27T20:29:06Z</dcterms:modified>
</cp:coreProperties>
</file>